
<file path=[Content_Types].xml><?xml version="1.0" encoding="utf-8"?>
<Types xmlns="http://schemas.openxmlformats.org/package/2006/content-types">
  <Default Extension="fntdata" ContentType="application/x-fontdata"/>
  <Default Extension="gif" ContentType="image/gif"/>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Comic Sans MS" panose="030F0902030302020204" pitchFamily="66" charset="0"/>
      <p:regular r:id="rId31"/>
    </p:embeddedFont>
    <p:embeddedFont>
      <p:font typeface="Dancing Script" pitchFamily="2" charset="77"/>
      <p:regular r:id="rId32"/>
      <p:bold r:id="rId33"/>
    </p:embeddedFont>
    <p:embeddedFont>
      <p:font typeface="Dancing Script Regular" pitchFamily="2" charset="77"/>
      <p:regular r:id="rId34"/>
      <p:bold r:id="rId35"/>
    </p:embeddedFont>
    <p:embeddedFont>
      <p:font typeface="Exo 2" pitchFamily="2" charset="77"/>
      <p:regular r:id="rId36"/>
      <p:bold r:id="rId37"/>
      <p:italic r:id="rId38"/>
      <p:boldItalic r:id="rId39"/>
    </p:embeddedFont>
    <p:embeddedFont>
      <p:font typeface="Fira Sans Extra Condensed Medium" panose="020B06030500000200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boto Condensed" panose="02000000000000000000" pitchFamily="2" charset="0"/>
      <p:regular r:id="rId48"/>
      <p:bold r:id="rId49"/>
      <p:italic r:id="rId50"/>
      <p:boldItalic r:id="rId51"/>
    </p:embeddedFont>
    <p:embeddedFont>
      <p:font typeface="Roboto Condensed Light" panose="02000000000000000000" pitchFamily="2" charset="0"/>
      <p:regular r:id="rId52"/>
      <p:bold r:id="rId53"/>
      <p:italic r:id="rId54"/>
      <p:boldItalic r:id="rId55"/>
    </p:embeddedFont>
    <p:embeddedFont>
      <p:font typeface="Roboto Slab" pitchFamily="2" charset="0"/>
      <p:regular r:id="rId56"/>
      <p:bold r:id="rId57"/>
    </p:embeddedFont>
    <p:embeddedFont>
      <p:font typeface="Squada One" panose="02000000000000000000" pitchFamily="2"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snapToObjects="1">
      <p:cViewPr varScale="1">
        <p:scale>
          <a:sx n="149" d="100"/>
          <a:sy n="149" d="100"/>
        </p:scale>
        <p:origin x="5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then talk about the action recognition model and the inference process.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b248b7f6f2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b248b7f6f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trained our own action recognition models, one for squat and one for plank. For the data, we tried our best and took several videos for squat and plank, and then changed them into images as data input. There are in total 2659 images for squat. And for plank, there are 5611 images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Squat: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2659</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Raw feature length: 36</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Number of classes=2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After preprocessing: x.shape = (2299,314), len(y)=2299</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Plank:</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Raw feature length: 36</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Number of classes=3</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After preprocessing: x.shape = (5531,314), len(y)=5531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b248b7f6f2_2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b248b7f6f2_2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for the process of the action recognition, we first input the frame(meaning the images mentioned before), and then get the key points by openpose model. After that, we preprocess the key points, through normalizing them with the person’s height, and obtaining velocity of action by comparing coordinates between frames. We next obtain the time-serial features using the speed, and normalized positions from multiple adjacent images. Next, we used PCA to reduce the feature dimension from 314 to 50. Then, we classify correct and incorrect actions by a DNN model with 3 layers of 20, 30 and 50 neurons on each layer. Finally, we output the label and skeleton to the output frame, and save the frames to videos, and show them on the result page.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also have mean filtering </a:t>
            </a:r>
            <a:r>
              <a:rPr lang="en">
                <a:solidFill>
                  <a:srgbClr val="24292E"/>
                </a:solidFill>
                <a:highlight>
                  <a:schemeClr val="lt1"/>
                </a:highlight>
              </a:rPr>
              <a:t>the prediction scores between 2 frames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b248b7f6f2_2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b248b7f6f2_2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these are the accuracy for our action recognition models. We can see that both of them are close to a 100%.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248b7f6f2_2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248b7f6f2_2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the action recognition demonstrations for squat. On the left shows a correct squat, where the person starts with the feet wider than the hip-width and focus on turning the knees out when going down. On the right shows an incorrect squat, where the knees are turning inward.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b248b7f6f2_2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b248b7f6f2_2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is the demonstration for plank, it considers the form as incorrect when the hip is too low or too high.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b248b7f6f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b248b7f6f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-optical flow algo</a:t>
            </a:r>
            <a:endParaRPr/>
          </a:p>
          <a:p>
            <a:pPr marL="0" lvl="0" indent="0" algn="l" rtl="0">
              <a:spcBef>
                <a:spcPts val="0"/>
              </a:spcBef>
              <a:spcAft>
                <a:spcPts val="0"/>
              </a:spcAft>
              <a:buNone/>
            </a:pPr>
            <a:endParaRPr/>
          </a:p>
          <a:p>
            <a:pPr marL="0" lvl="0" indent="0" algn="l" rtl="0">
              <a:spcBef>
                <a:spcPts val="0"/>
              </a:spcBef>
              <a:spcAft>
                <a:spcPts val="0"/>
              </a:spcAft>
              <a:buNone/>
            </a:pPr>
            <a:r>
              <a:rPr lang="en"/>
              <a:t>-why (optical flow)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b248b7f6f2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b248b7f6f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made,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248b7f6f2_2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b248b7f6f2_2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for the deployment, we used flask to deploy the python app to html and used css to design the webpage. The users will see three webpages, the index page where the users can select whether he wants to do squat or plank. Once the user made the decision, he will see the squat or plank page. He will then either submit the number of squats or the duration of plank, then the webcam will start recording the video and the the workout detection will begin after 3 seconds. After finishing the workout, the user can then click the show result button and go to the result page, where he can see the result of his workout, and the videos for him to review why he had performed the exercise correctly or incorrectly.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b248b7f6f2_2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b248b7f6f2_2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demonstration for the deployment of squat. This is the index page, in which the user can select whether he wants to do squat or plank. Here, we selected squat. Then, the user will come to the squat page, he can input the number of squat he wants to do. Here, we input 5. Once the user clicks the start button, the webcam and the workout detection model will start loading. Once the webcam starts recording, the workout detection will begin after 3 seconds. Here, I did 3 correct squats and 2 incorrect squats. After i performed each squat, the total count will increase by 1, and the correct or incorrect squat will increase as well. After doing 5 squats, the programme will stop and print finished on the screen, the user can then click the show result button and move to the result page. On the result page, the user can know his overall score, meaning how many squats he has performed correctly, and review each of his squat by watching the videos, the correct squats are shown on the left, and incorrect on the right.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b248b7f6f2_2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b248b7f6f2_2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is the demonstration for the deployment of plank. Similarly, the user can input the duration of plank he wants to do, here we input 15 seconds. The webpage will show correct, when the user is doing the plank correctly, otherwise show low hip detected or high hip detected. </a:t>
            </a:r>
            <a:r>
              <a:rPr lang="en">
                <a:solidFill>
                  <a:schemeClr val="dk1"/>
                </a:solidFill>
              </a:rPr>
              <a:t> Once 15 seconds have passed, the programme will print finished on the screen and the user can go to the result page.</a:t>
            </a:r>
            <a:r>
              <a:rPr lang="en"/>
              <a:t>On the result page, the user can also see the percentage of correctness, and review the video to see why he has done the plank incorrectly.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1d2ec3ece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b1d2ec3ece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b1d2ec3ece_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b1d2ec3ece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b27258d44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b27258d44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22442975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b22442975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248b7f6f2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b248b7f6f2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a964394169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a96439416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964394169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a96439416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248b7f6f2_2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b248b7f6f2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then talk about the openpose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248b7f6f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248b7f6f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Openpose is the first real-time multi-person system to jointly detect human body, hand, facial, and foot keypoints on single images. It is widely used for pose estimation, and also action recognition, which is what trAIner24 is going to do, recognizing correct and incorrect forms of workout.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b248b7f6f2_2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b248b7f6f2_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for the operation of openpose, firstly, an RGB image is fed as input into a “two-branch multi-stage” CNN. Two branch means that the CNN produces two different outputs (and multi-stage simply means that the network is stacked one on the other at every stage).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top branch, predicts the confidence maps of different body parts location such as the knees, elbows and others. The bottom branch predicts the affinity fields, which represent a degree of association between different body parts.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for multi-stage, the predictions in the previous stage, along with the original image features, are concatenated in each subsequent stage to produce more refined predictions.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for the model we used, the final stage is chosen to be 7.</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Finally, the </a:t>
            </a:r>
            <a:r>
              <a:rPr lang="en">
                <a:solidFill>
                  <a:srgbClr val="292929"/>
                </a:solidFill>
                <a:highlight>
                  <a:schemeClr val="lt1"/>
                </a:highlight>
              </a:rPr>
              <a:t>confidence maps and affinity fields are being processed to output the 2D key points for all people in the image.</a:t>
            </a:r>
            <a:endParaRPr sz="600">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bg>
      <p:bgPr>
        <a:noFill/>
        <a:effectLst/>
      </p:bgPr>
    </p:bg>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8.gif"/></Relationships>
</file>

<file path=ppt/slides/_rels/slide1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5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used-again-machine-learning-in-my-workout-this-time-building-a-personal-trainer-3dfae9730c2b"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hyperlink" Target="https://github.com/ildoonet/tf-pose-estimation" TargetMode="External"/><Relationship Id="rId5" Type="http://schemas.openxmlformats.org/officeDocument/2006/relationships/hyperlink" Target="https://github.com/CMU-Perceptual-Computing-Lab/openpose" TargetMode="External"/><Relationship Id="rId4" Type="http://schemas.openxmlformats.org/officeDocument/2006/relationships/hyperlink" Target="https://github.com/quanhua92/human-pose-estimation-opencv"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6"/>
          <p:cNvPicPr preferRelativeResize="0"/>
          <p:nvPr/>
        </p:nvPicPr>
        <p:blipFill rotWithShape="1">
          <a:blip r:embed="rId3">
            <a:alphaModFix amt="20000"/>
          </a:blip>
          <a:srcRect r="8784"/>
          <a:stretch/>
        </p:blipFill>
        <p:spPr>
          <a:xfrm flipH="1">
            <a:off x="0" y="0"/>
            <a:ext cx="9383590" cy="5143500"/>
          </a:xfrm>
          <a:prstGeom prst="rect">
            <a:avLst/>
          </a:prstGeom>
          <a:noFill/>
          <a:ln>
            <a:noFill/>
          </a:ln>
        </p:spPr>
      </p:pic>
      <p:sp>
        <p:nvSpPr>
          <p:cNvPr id="133" name="Google Shape;133;p26"/>
          <p:cNvSpPr txBox="1">
            <a:spLocks noGrp="1"/>
          </p:cNvSpPr>
          <p:nvPr>
            <p:ph type="subTitle" idx="1"/>
          </p:nvPr>
        </p:nvSpPr>
        <p:spPr>
          <a:xfrm>
            <a:off x="6925525" y="3238475"/>
            <a:ext cx="1364100" cy="130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Comic Sans MS"/>
                <a:ea typeface="Comic Sans MS"/>
                <a:cs typeface="Comic Sans MS"/>
                <a:sym typeface="Comic Sans MS"/>
              </a:rPr>
              <a:t>David</a:t>
            </a:r>
            <a:endParaRPr sz="2000">
              <a:latin typeface="Comic Sans MS"/>
              <a:ea typeface="Comic Sans MS"/>
              <a:cs typeface="Comic Sans MS"/>
              <a:sym typeface="Comic Sans MS"/>
            </a:endParaRPr>
          </a:p>
          <a:p>
            <a:pPr marL="0" lvl="0" indent="0" algn="ctr" rtl="0">
              <a:spcBef>
                <a:spcPts val="0"/>
              </a:spcBef>
              <a:spcAft>
                <a:spcPts val="0"/>
              </a:spcAft>
              <a:buNone/>
            </a:pPr>
            <a:r>
              <a:rPr lang="en" sz="2000">
                <a:latin typeface="Comic Sans MS"/>
                <a:ea typeface="Comic Sans MS"/>
                <a:cs typeface="Comic Sans MS"/>
                <a:sym typeface="Comic Sans MS"/>
              </a:rPr>
              <a:t>Ronald</a:t>
            </a:r>
            <a:endParaRPr sz="2000">
              <a:latin typeface="Comic Sans MS"/>
              <a:ea typeface="Comic Sans MS"/>
              <a:cs typeface="Comic Sans MS"/>
              <a:sym typeface="Comic Sans MS"/>
            </a:endParaRPr>
          </a:p>
          <a:p>
            <a:pPr marL="0" lvl="0" indent="0" algn="ctr" rtl="0">
              <a:spcBef>
                <a:spcPts val="0"/>
              </a:spcBef>
              <a:spcAft>
                <a:spcPts val="0"/>
              </a:spcAft>
              <a:buNone/>
            </a:pPr>
            <a:r>
              <a:rPr lang="en" sz="2000">
                <a:latin typeface="Comic Sans MS"/>
                <a:ea typeface="Comic Sans MS"/>
                <a:cs typeface="Comic Sans MS"/>
                <a:sym typeface="Comic Sans MS"/>
              </a:rPr>
              <a:t>Eddy</a:t>
            </a:r>
            <a:endParaRPr sz="2000">
              <a:latin typeface="Comic Sans MS"/>
              <a:ea typeface="Comic Sans MS"/>
              <a:cs typeface="Comic Sans MS"/>
              <a:sym typeface="Comic Sans MS"/>
            </a:endParaRPr>
          </a:p>
        </p:txBody>
      </p:sp>
      <p:cxnSp>
        <p:nvCxnSpPr>
          <p:cNvPr id="134" name="Google Shape;134;p26"/>
          <p:cNvCxnSpPr/>
          <p:nvPr/>
        </p:nvCxnSpPr>
        <p:spPr>
          <a:xfrm rot="10800000" flipH="1">
            <a:off x="4774550" y="2949100"/>
            <a:ext cx="4457700" cy="16800"/>
          </a:xfrm>
          <a:prstGeom prst="straightConnector1">
            <a:avLst/>
          </a:prstGeom>
          <a:noFill/>
          <a:ln w="9525" cap="flat" cmpd="sng">
            <a:solidFill>
              <a:schemeClr val="dk2"/>
            </a:solidFill>
            <a:prstDash val="solid"/>
            <a:round/>
            <a:headEnd type="none" w="med" len="med"/>
            <a:tailEnd type="none" w="med" len="med"/>
          </a:ln>
        </p:spPr>
      </p:cxnSp>
      <p:sp>
        <p:nvSpPr>
          <p:cNvPr id="135" name="Google Shape;135;p26"/>
          <p:cNvSpPr txBox="1"/>
          <p:nvPr/>
        </p:nvSpPr>
        <p:spPr>
          <a:xfrm>
            <a:off x="116925" y="174850"/>
            <a:ext cx="24402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FFFFFF"/>
                </a:solidFill>
                <a:latin typeface="Dancing Script"/>
                <a:ea typeface="Dancing Script"/>
                <a:cs typeface="Dancing Script"/>
                <a:sym typeface="Dancing Script"/>
              </a:rPr>
              <a:t>Capstone Project</a:t>
            </a:r>
            <a:endParaRPr sz="2500" b="1">
              <a:solidFill>
                <a:srgbClr val="FFFFFF"/>
              </a:solidFill>
              <a:latin typeface="Dancing Script"/>
              <a:ea typeface="Dancing Script"/>
              <a:cs typeface="Dancing Script"/>
              <a:sym typeface="Dancing Script"/>
            </a:endParaRPr>
          </a:p>
        </p:txBody>
      </p:sp>
      <p:sp>
        <p:nvSpPr>
          <p:cNvPr id="136" name="Google Shape;136;p26"/>
          <p:cNvSpPr txBox="1"/>
          <p:nvPr/>
        </p:nvSpPr>
        <p:spPr>
          <a:xfrm>
            <a:off x="6471400" y="1144925"/>
            <a:ext cx="25431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FFFF"/>
                </a:solidFill>
                <a:latin typeface="Dancing Script Regular"/>
                <a:ea typeface="Dancing Script Regular"/>
                <a:cs typeface="Dancing Script Regular"/>
                <a:sym typeface="Dancing Script Regular"/>
              </a:rPr>
              <a:t>24th December, 2020</a:t>
            </a:r>
            <a:endParaRPr sz="2200">
              <a:solidFill>
                <a:srgbClr val="FFFFFF"/>
              </a:solidFill>
              <a:latin typeface="Dancing Script Regular"/>
              <a:ea typeface="Dancing Script Regular"/>
              <a:cs typeface="Dancing Script Regular"/>
              <a:sym typeface="Dancing Script Regular"/>
            </a:endParaRPr>
          </a:p>
        </p:txBody>
      </p:sp>
      <p:sp>
        <p:nvSpPr>
          <p:cNvPr id="137" name="Google Shape;137;p26"/>
          <p:cNvSpPr txBox="1"/>
          <p:nvPr/>
        </p:nvSpPr>
        <p:spPr>
          <a:xfrm>
            <a:off x="4774550" y="3706400"/>
            <a:ext cx="2392200" cy="6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latin typeface="Comic Sans MS"/>
                <a:ea typeface="Comic Sans MS"/>
                <a:cs typeface="Comic Sans MS"/>
                <a:sym typeface="Comic Sans MS"/>
              </a:rPr>
              <a:t>Group Members : </a:t>
            </a:r>
            <a:endParaRPr sz="2000">
              <a:solidFill>
                <a:srgbClr val="FFFFFF"/>
              </a:solidFill>
              <a:latin typeface="Comic Sans MS"/>
              <a:ea typeface="Comic Sans MS"/>
              <a:cs typeface="Comic Sans MS"/>
              <a:sym typeface="Comic Sans MS"/>
            </a:endParaRPr>
          </a:p>
        </p:txBody>
      </p:sp>
      <p:pic>
        <p:nvPicPr>
          <p:cNvPr id="138" name="Google Shape;138;p26"/>
          <p:cNvPicPr preferRelativeResize="0"/>
          <p:nvPr/>
        </p:nvPicPr>
        <p:blipFill rotWithShape="1">
          <a:blip r:embed="rId4">
            <a:alphaModFix/>
          </a:blip>
          <a:srcRect l="2258" t="19905" r="15307" b="40553"/>
          <a:stretch/>
        </p:blipFill>
        <p:spPr>
          <a:xfrm>
            <a:off x="3582775" y="1104050"/>
            <a:ext cx="3881850" cy="1861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5"/>
          <p:cNvPicPr preferRelativeResize="0"/>
          <p:nvPr/>
        </p:nvPicPr>
        <p:blipFill rotWithShape="1">
          <a:blip r:embed="rId3">
            <a:alphaModFix amt="16000"/>
          </a:blip>
          <a:srcRect l="3106" t="13277" r="434"/>
          <a:stretch/>
        </p:blipFill>
        <p:spPr>
          <a:xfrm>
            <a:off x="1" y="-10375"/>
            <a:ext cx="9143998" cy="5143501"/>
          </a:xfrm>
          <a:prstGeom prst="rect">
            <a:avLst/>
          </a:prstGeom>
          <a:noFill/>
          <a:ln>
            <a:noFill/>
          </a:ln>
        </p:spPr>
      </p:pic>
      <p:sp>
        <p:nvSpPr>
          <p:cNvPr id="242" name="Google Shape;242;p35"/>
          <p:cNvSpPr txBox="1">
            <a:spLocks noGrp="1"/>
          </p:cNvSpPr>
          <p:nvPr>
            <p:ph type="ctrTitle"/>
          </p:nvPr>
        </p:nvSpPr>
        <p:spPr>
          <a:xfrm flipH="1">
            <a:off x="2657775" y="3103000"/>
            <a:ext cx="5844600" cy="122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100"/>
              <a:t>Action Recognition Models</a:t>
            </a:r>
            <a:endParaRPr sz="3100"/>
          </a:p>
        </p:txBody>
      </p:sp>
      <p:sp>
        <p:nvSpPr>
          <p:cNvPr id="243" name="Google Shape;243;p35"/>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44" name="Google Shape;244;p35"/>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pic>
        <p:nvPicPr>
          <p:cNvPr id="245" name="Google Shape;245;p35"/>
          <p:cNvPicPr preferRelativeResize="0"/>
          <p:nvPr/>
        </p:nvPicPr>
        <p:blipFill>
          <a:blip r:embed="rId4">
            <a:alphaModFix/>
          </a:blip>
          <a:stretch>
            <a:fillRect/>
          </a:stretch>
        </p:blipFill>
        <p:spPr>
          <a:xfrm>
            <a:off x="0" y="-425300"/>
            <a:ext cx="2489850" cy="248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ctrTitle"/>
          </p:nvPr>
        </p:nvSpPr>
        <p:spPr>
          <a:xfrm>
            <a:off x="2283325" y="101200"/>
            <a:ext cx="4893300" cy="62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Comic Sans MS"/>
                <a:ea typeface="Comic Sans MS"/>
                <a:cs typeface="Comic Sans MS"/>
                <a:sym typeface="Comic Sans MS"/>
              </a:rPr>
              <a:t>Data   (Action Recognition Models)</a:t>
            </a:r>
            <a:endParaRPr sz="2000">
              <a:latin typeface="Comic Sans MS"/>
              <a:ea typeface="Comic Sans MS"/>
              <a:cs typeface="Comic Sans MS"/>
              <a:sym typeface="Comic Sans MS"/>
            </a:endParaRPr>
          </a:p>
        </p:txBody>
      </p:sp>
      <p:cxnSp>
        <p:nvCxnSpPr>
          <p:cNvPr id="251" name="Google Shape;251;p36"/>
          <p:cNvCxnSpPr/>
          <p:nvPr/>
        </p:nvCxnSpPr>
        <p:spPr>
          <a:xfrm flipH="1">
            <a:off x="2771827" y="1839575"/>
            <a:ext cx="993600" cy="8400"/>
          </a:xfrm>
          <a:prstGeom prst="straightConnector1">
            <a:avLst/>
          </a:prstGeom>
          <a:noFill/>
          <a:ln w="9525" cap="flat" cmpd="sng">
            <a:solidFill>
              <a:schemeClr val="dk2"/>
            </a:solidFill>
            <a:prstDash val="solid"/>
            <a:round/>
            <a:headEnd type="none" w="med" len="med"/>
            <a:tailEnd type="none" w="med" len="med"/>
          </a:ln>
        </p:spPr>
      </p:cxnSp>
      <p:sp>
        <p:nvSpPr>
          <p:cNvPr id="252" name="Google Shape;252;p36"/>
          <p:cNvSpPr txBox="1">
            <a:spLocks noGrp="1"/>
          </p:cNvSpPr>
          <p:nvPr>
            <p:ph type="title" idx="2"/>
          </p:nvPr>
        </p:nvSpPr>
        <p:spPr>
          <a:xfrm>
            <a:off x="-65925" y="1475125"/>
            <a:ext cx="13116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t>2659</a:t>
            </a:r>
            <a:endParaRPr sz="3000"/>
          </a:p>
        </p:txBody>
      </p:sp>
      <p:sp>
        <p:nvSpPr>
          <p:cNvPr id="253" name="Google Shape;253;p36"/>
          <p:cNvSpPr txBox="1">
            <a:spLocks noGrp="1"/>
          </p:cNvSpPr>
          <p:nvPr>
            <p:ph type="title" idx="3"/>
          </p:nvPr>
        </p:nvSpPr>
        <p:spPr>
          <a:xfrm>
            <a:off x="1245668" y="3275825"/>
            <a:ext cx="1076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a:t>5611</a:t>
            </a:r>
            <a:endParaRPr sz="3000"/>
          </a:p>
        </p:txBody>
      </p:sp>
      <p:sp>
        <p:nvSpPr>
          <p:cNvPr id="254" name="Google Shape;254;p36"/>
          <p:cNvSpPr/>
          <p:nvPr/>
        </p:nvSpPr>
        <p:spPr>
          <a:xfrm>
            <a:off x="1511718" y="1606925"/>
            <a:ext cx="1239000" cy="4638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6"/>
          <p:cNvSpPr txBox="1">
            <a:spLocks noGrp="1"/>
          </p:cNvSpPr>
          <p:nvPr>
            <p:ph type="subTitle" idx="1"/>
          </p:nvPr>
        </p:nvSpPr>
        <p:spPr>
          <a:xfrm flipH="1">
            <a:off x="1611984" y="1666454"/>
            <a:ext cx="15483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Squat</a:t>
            </a:r>
            <a:endParaRPr/>
          </a:p>
        </p:txBody>
      </p:sp>
      <p:cxnSp>
        <p:nvCxnSpPr>
          <p:cNvPr id="256" name="Google Shape;256;p36"/>
          <p:cNvCxnSpPr/>
          <p:nvPr/>
        </p:nvCxnSpPr>
        <p:spPr>
          <a:xfrm rot="10800000" flipH="1">
            <a:off x="3765576" y="1524550"/>
            <a:ext cx="2400" cy="6207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36"/>
          <p:cNvCxnSpPr/>
          <p:nvPr/>
        </p:nvCxnSpPr>
        <p:spPr>
          <a:xfrm rot="10800000">
            <a:off x="3765650" y="1529575"/>
            <a:ext cx="680700" cy="930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36"/>
          <p:cNvCxnSpPr/>
          <p:nvPr/>
        </p:nvCxnSpPr>
        <p:spPr>
          <a:xfrm rot="10800000">
            <a:off x="3765525" y="2121225"/>
            <a:ext cx="666900" cy="16200"/>
          </a:xfrm>
          <a:prstGeom prst="straightConnector1">
            <a:avLst/>
          </a:prstGeom>
          <a:noFill/>
          <a:ln w="9525" cap="flat" cmpd="sng">
            <a:solidFill>
              <a:schemeClr val="dk2"/>
            </a:solidFill>
            <a:prstDash val="solid"/>
            <a:round/>
            <a:headEnd type="none" w="med" len="med"/>
            <a:tailEnd type="none" w="med" len="med"/>
          </a:ln>
        </p:spPr>
      </p:cxnSp>
      <p:sp>
        <p:nvSpPr>
          <p:cNvPr id="259" name="Google Shape;259;p36"/>
          <p:cNvSpPr/>
          <p:nvPr/>
        </p:nvSpPr>
        <p:spPr>
          <a:xfrm>
            <a:off x="4497018" y="1323025"/>
            <a:ext cx="1239000" cy="4638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txBox="1">
            <a:spLocks noGrp="1"/>
          </p:cNvSpPr>
          <p:nvPr>
            <p:ph type="subTitle" idx="1"/>
          </p:nvPr>
        </p:nvSpPr>
        <p:spPr>
          <a:xfrm flipH="1">
            <a:off x="4597275" y="1382554"/>
            <a:ext cx="19926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Correct</a:t>
            </a:r>
            <a:endParaRPr/>
          </a:p>
        </p:txBody>
      </p:sp>
      <p:sp>
        <p:nvSpPr>
          <p:cNvPr id="261" name="Google Shape;261;p36"/>
          <p:cNvSpPr/>
          <p:nvPr/>
        </p:nvSpPr>
        <p:spPr>
          <a:xfrm>
            <a:off x="4497018" y="1921475"/>
            <a:ext cx="1239000" cy="4638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txBox="1">
            <a:spLocks noGrp="1"/>
          </p:cNvSpPr>
          <p:nvPr>
            <p:ph type="subTitle" idx="1"/>
          </p:nvPr>
        </p:nvSpPr>
        <p:spPr>
          <a:xfrm flipH="1">
            <a:off x="4597275" y="1981004"/>
            <a:ext cx="19926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Incorrect</a:t>
            </a:r>
            <a:endParaRPr/>
          </a:p>
        </p:txBody>
      </p:sp>
      <p:cxnSp>
        <p:nvCxnSpPr>
          <p:cNvPr id="263" name="Google Shape;263;p36"/>
          <p:cNvCxnSpPr/>
          <p:nvPr/>
        </p:nvCxnSpPr>
        <p:spPr>
          <a:xfrm flipH="1">
            <a:off x="3823176" y="3665450"/>
            <a:ext cx="900300" cy="7500"/>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p36"/>
          <p:cNvCxnSpPr/>
          <p:nvPr/>
        </p:nvCxnSpPr>
        <p:spPr>
          <a:xfrm rot="10800000" flipH="1">
            <a:off x="4723675" y="3008600"/>
            <a:ext cx="12600" cy="13212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p36"/>
          <p:cNvCxnSpPr/>
          <p:nvPr/>
        </p:nvCxnSpPr>
        <p:spPr>
          <a:xfrm flipH="1">
            <a:off x="4723800" y="3661700"/>
            <a:ext cx="759600" cy="7500"/>
          </a:xfrm>
          <a:prstGeom prst="straightConnector1">
            <a:avLst/>
          </a:prstGeom>
          <a:noFill/>
          <a:ln w="9525" cap="flat" cmpd="sng">
            <a:solidFill>
              <a:schemeClr val="dk2"/>
            </a:solidFill>
            <a:prstDash val="solid"/>
            <a:round/>
            <a:headEnd type="none" w="med" len="med"/>
            <a:tailEnd type="none" w="med" len="med"/>
          </a:ln>
        </p:spPr>
      </p:cxnSp>
      <p:sp>
        <p:nvSpPr>
          <p:cNvPr id="266" name="Google Shape;266;p36"/>
          <p:cNvSpPr/>
          <p:nvPr/>
        </p:nvSpPr>
        <p:spPr>
          <a:xfrm>
            <a:off x="2584171" y="3433975"/>
            <a:ext cx="1239000" cy="4638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6"/>
          <p:cNvSpPr txBox="1">
            <a:spLocks noGrp="1"/>
          </p:cNvSpPr>
          <p:nvPr>
            <p:ph type="subTitle" idx="4"/>
          </p:nvPr>
        </p:nvSpPr>
        <p:spPr>
          <a:xfrm flipH="1">
            <a:off x="2631042" y="3488900"/>
            <a:ext cx="19926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Plank</a:t>
            </a:r>
            <a:endParaRPr/>
          </a:p>
        </p:txBody>
      </p:sp>
      <p:sp>
        <p:nvSpPr>
          <p:cNvPr id="268" name="Google Shape;268;p36"/>
          <p:cNvSpPr txBox="1">
            <a:spLocks noGrp="1"/>
          </p:cNvSpPr>
          <p:nvPr>
            <p:ph type="title" idx="2"/>
          </p:nvPr>
        </p:nvSpPr>
        <p:spPr>
          <a:xfrm>
            <a:off x="3078400" y="1143125"/>
            <a:ext cx="781500" cy="46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1330</a:t>
            </a:r>
            <a:endParaRPr sz="1800"/>
          </a:p>
        </p:txBody>
      </p:sp>
      <p:sp>
        <p:nvSpPr>
          <p:cNvPr id="269" name="Google Shape;269;p36"/>
          <p:cNvSpPr txBox="1">
            <a:spLocks noGrp="1"/>
          </p:cNvSpPr>
          <p:nvPr>
            <p:ph type="title" idx="2"/>
          </p:nvPr>
        </p:nvSpPr>
        <p:spPr>
          <a:xfrm>
            <a:off x="3089350" y="2062875"/>
            <a:ext cx="759600" cy="463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1329</a:t>
            </a:r>
            <a:endParaRPr sz="1800"/>
          </a:p>
        </p:txBody>
      </p:sp>
      <p:cxnSp>
        <p:nvCxnSpPr>
          <p:cNvPr id="270" name="Google Shape;270;p36"/>
          <p:cNvCxnSpPr/>
          <p:nvPr/>
        </p:nvCxnSpPr>
        <p:spPr>
          <a:xfrm flipH="1">
            <a:off x="4723675" y="4308975"/>
            <a:ext cx="780600" cy="207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36"/>
          <p:cNvCxnSpPr/>
          <p:nvPr/>
        </p:nvCxnSpPr>
        <p:spPr>
          <a:xfrm flipH="1">
            <a:off x="4723550" y="3007450"/>
            <a:ext cx="732000" cy="8700"/>
          </a:xfrm>
          <a:prstGeom prst="straightConnector1">
            <a:avLst/>
          </a:prstGeom>
          <a:noFill/>
          <a:ln w="9525" cap="flat" cmpd="sng">
            <a:solidFill>
              <a:schemeClr val="dk2"/>
            </a:solidFill>
            <a:prstDash val="solid"/>
            <a:round/>
            <a:headEnd type="none" w="med" len="med"/>
            <a:tailEnd type="none" w="med" len="med"/>
          </a:ln>
        </p:spPr>
      </p:cxnSp>
      <p:sp>
        <p:nvSpPr>
          <p:cNvPr id="272" name="Google Shape;272;p36"/>
          <p:cNvSpPr/>
          <p:nvPr/>
        </p:nvSpPr>
        <p:spPr>
          <a:xfrm>
            <a:off x="5520893" y="2737663"/>
            <a:ext cx="1239000" cy="4638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txBox="1">
            <a:spLocks noGrp="1"/>
          </p:cNvSpPr>
          <p:nvPr>
            <p:ph type="subTitle" idx="1"/>
          </p:nvPr>
        </p:nvSpPr>
        <p:spPr>
          <a:xfrm flipH="1">
            <a:off x="5621150" y="2797192"/>
            <a:ext cx="19926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Correct</a:t>
            </a:r>
            <a:endParaRPr/>
          </a:p>
        </p:txBody>
      </p:sp>
      <p:sp>
        <p:nvSpPr>
          <p:cNvPr id="274" name="Google Shape;274;p36"/>
          <p:cNvSpPr txBox="1">
            <a:spLocks noGrp="1"/>
          </p:cNvSpPr>
          <p:nvPr>
            <p:ph type="title" idx="2"/>
          </p:nvPr>
        </p:nvSpPr>
        <p:spPr>
          <a:xfrm>
            <a:off x="3987525" y="2720938"/>
            <a:ext cx="781500" cy="43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1736</a:t>
            </a:r>
            <a:endParaRPr sz="1800"/>
          </a:p>
        </p:txBody>
      </p:sp>
      <p:sp>
        <p:nvSpPr>
          <p:cNvPr id="275" name="Google Shape;275;p36"/>
          <p:cNvSpPr/>
          <p:nvPr/>
        </p:nvSpPr>
        <p:spPr>
          <a:xfrm>
            <a:off x="5521093" y="3427963"/>
            <a:ext cx="1239000" cy="4638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txBox="1">
            <a:spLocks noGrp="1"/>
          </p:cNvSpPr>
          <p:nvPr>
            <p:ph type="subTitle" idx="1"/>
          </p:nvPr>
        </p:nvSpPr>
        <p:spPr>
          <a:xfrm flipH="1">
            <a:off x="5483400" y="3495867"/>
            <a:ext cx="19926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Incorrect (High-Hip)</a:t>
            </a:r>
            <a:endParaRPr/>
          </a:p>
        </p:txBody>
      </p:sp>
      <p:sp>
        <p:nvSpPr>
          <p:cNvPr id="277" name="Google Shape;277;p36"/>
          <p:cNvSpPr txBox="1">
            <a:spLocks noGrp="1"/>
          </p:cNvSpPr>
          <p:nvPr>
            <p:ph type="title" idx="2"/>
          </p:nvPr>
        </p:nvSpPr>
        <p:spPr>
          <a:xfrm>
            <a:off x="3987513" y="3324125"/>
            <a:ext cx="781500" cy="38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1785</a:t>
            </a:r>
            <a:endParaRPr sz="1800"/>
          </a:p>
        </p:txBody>
      </p:sp>
      <p:sp>
        <p:nvSpPr>
          <p:cNvPr id="278" name="Google Shape;278;p36"/>
          <p:cNvSpPr/>
          <p:nvPr/>
        </p:nvSpPr>
        <p:spPr>
          <a:xfrm>
            <a:off x="5569793" y="4104688"/>
            <a:ext cx="1239000" cy="4638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txBox="1">
            <a:spLocks noGrp="1"/>
          </p:cNvSpPr>
          <p:nvPr>
            <p:ph type="subTitle" idx="1"/>
          </p:nvPr>
        </p:nvSpPr>
        <p:spPr>
          <a:xfrm flipH="1">
            <a:off x="5532100" y="4172592"/>
            <a:ext cx="19926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Incorrect (Low-Hip)</a:t>
            </a:r>
            <a:endParaRPr/>
          </a:p>
        </p:txBody>
      </p:sp>
      <p:sp>
        <p:nvSpPr>
          <p:cNvPr id="280" name="Google Shape;280;p36"/>
          <p:cNvSpPr txBox="1">
            <a:spLocks noGrp="1"/>
          </p:cNvSpPr>
          <p:nvPr>
            <p:ph type="title" idx="2"/>
          </p:nvPr>
        </p:nvSpPr>
        <p:spPr>
          <a:xfrm>
            <a:off x="3956025" y="4161450"/>
            <a:ext cx="844500" cy="38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2090</a:t>
            </a:r>
            <a:endParaRPr sz="1800"/>
          </a:p>
        </p:txBody>
      </p:sp>
      <p:pic>
        <p:nvPicPr>
          <p:cNvPr id="281" name="Google Shape;281;p36"/>
          <p:cNvPicPr preferRelativeResize="0"/>
          <p:nvPr/>
        </p:nvPicPr>
        <p:blipFill rotWithShape="1">
          <a:blip r:embed="rId3">
            <a:alphaModFix/>
          </a:blip>
          <a:srcRect l="25463" t="21115" r="16468" b="15645"/>
          <a:stretch/>
        </p:blipFill>
        <p:spPr>
          <a:xfrm>
            <a:off x="7413000" y="4161451"/>
            <a:ext cx="1239002" cy="759056"/>
          </a:xfrm>
          <a:prstGeom prst="rect">
            <a:avLst/>
          </a:prstGeom>
          <a:noFill/>
          <a:ln>
            <a:noFill/>
          </a:ln>
        </p:spPr>
      </p:pic>
      <p:pic>
        <p:nvPicPr>
          <p:cNvPr id="282" name="Google Shape;282;p36"/>
          <p:cNvPicPr preferRelativeResize="0"/>
          <p:nvPr/>
        </p:nvPicPr>
        <p:blipFill rotWithShape="1">
          <a:blip r:embed="rId4">
            <a:alphaModFix/>
          </a:blip>
          <a:srcRect l="12237" t="8458" r="14486" b="24566"/>
          <a:stretch/>
        </p:blipFill>
        <p:spPr>
          <a:xfrm>
            <a:off x="7413000" y="3393375"/>
            <a:ext cx="1239002" cy="636953"/>
          </a:xfrm>
          <a:prstGeom prst="rect">
            <a:avLst/>
          </a:prstGeom>
          <a:noFill/>
          <a:ln>
            <a:noFill/>
          </a:ln>
        </p:spPr>
      </p:pic>
      <p:pic>
        <p:nvPicPr>
          <p:cNvPr id="283" name="Google Shape;283;p36"/>
          <p:cNvPicPr preferRelativeResize="0"/>
          <p:nvPr/>
        </p:nvPicPr>
        <p:blipFill rotWithShape="1">
          <a:blip r:embed="rId5">
            <a:alphaModFix/>
          </a:blip>
          <a:srcRect l="16929" t="2774" r="7186" b="28388"/>
          <a:stretch/>
        </p:blipFill>
        <p:spPr>
          <a:xfrm>
            <a:off x="7376700" y="2497925"/>
            <a:ext cx="1311600" cy="669272"/>
          </a:xfrm>
          <a:prstGeom prst="rect">
            <a:avLst/>
          </a:prstGeom>
          <a:noFill/>
          <a:ln>
            <a:noFill/>
          </a:ln>
        </p:spPr>
      </p:pic>
      <p:pic>
        <p:nvPicPr>
          <p:cNvPr id="284" name="Google Shape;284;p36"/>
          <p:cNvPicPr preferRelativeResize="0"/>
          <p:nvPr/>
        </p:nvPicPr>
        <p:blipFill rotWithShape="1">
          <a:blip r:embed="rId6">
            <a:alphaModFix/>
          </a:blip>
          <a:srcRect l="9759" t="22993" r="16023"/>
          <a:stretch/>
        </p:blipFill>
        <p:spPr>
          <a:xfrm>
            <a:off x="6015746" y="940798"/>
            <a:ext cx="1243152" cy="725650"/>
          </a:xfrm>
          <a:prstGeom prst="rect">
            <a:avLst/>
          </a:prstGeom>
          <a:noFill/>
          <a:ln>
            <a:noFill/>
          </a:ln>
        </p:spPr>
      </p:pic>
      <p:pic>
        <p:nvPicPr>
          <p:cNvPr id="285" name="Google Shape;285;p36"/>
          <p:cNvPicPr preferRelativeResize="0"/>
          <p:nvPr/>
        </p:nvPicPr>
        <p:blipFill rotWithShape="1">
          <a:blip r:embed="rId7">
            <a:alphaModFix/>
          </a:blip>
          <a:srcRect l="18111" t="33484" r="18047"/>
          <a:stretch/>
        </p:blipFill>
        <p:spPr>
          <a:xfrm>
            <a:off x="6015749" y="1744413"/>
            <a:ext cx="1243149" cy="7285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p:nvPr/>
        </p:nvSpPr>
        <p:spPr>
          <a:xfrm>
            <a:off x="3058550" y="1452467"/>
            <a:ext cx="2540100" cy="2540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7"/>
          <p:cNvGrpSpPr/>
          <p:nvPr/>
        </p:nvGrpSpPr>
        <p:grpSpPr>
          <a:xfrm>
            <a:off x="170025" y="1716375"/>
            <a:ext cx="3203494" cy="669600"/>
            <a:chOff x="408975" y="1429650"/>
            <a:chExt cx="3203494" cy="669600"/>
          </a:xfrm>
        </p:grpSpPr>
        <p:cxnSp>
          <p:nvCxnSpPr>
            <p:cNvPr id="292" name="Google Shape;292;p37"/>
            <p:cNvCxnSpPr/>
            <p:nvPr/>
          </p:nvCxnSpPr>
          <p:spPr>
            <a:xfrm>
              <a:off x="3178969" y="1638300"/>
              <a:ext cx="433500" cy="252300"/>
            </a:xfrm>
            <a:prstGeom prst="straightConnector1">
              <a:avLst/>
            </a:prstGeom>
            <a:noFill/>
            <a:ln w="19050" cap="flat" cmpd="sng">
              <a:solidFill>
                <a:srgbClr val="65F0AD"/>
              </a:solidFill>
              <a:prstDash val="solid"/>
              <a:round/>
              <a:headEnd type="oval" w="med" len="med"/>
              <a:tailEnd type="none" w="sm" len="sm"/>
            </a:ln>
          </p:spPr>
        </p:cxnSp>
        <p:sp>
          <p:nvSpPr>
            <p:cNvPr id="293" name="Google Shape;293;p37"/>
            <p:cNvSpPr txBox="1"/>
            <p:nvPr/>
          </p:nvSpPr>
          <p:spPr>
            <a:xfrm>
              <a:off x="408975" y="1429650"/>
              <a:ext cx="27618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FFFFFF"/>
                  </a:solidFill>
                  <a:latin typeface="Roboto"/>
                  <a:ea typeface="Roboto"/>
                  <a:cs typeface="Roboto"/>
                  <a:sym typeface="Roboto"/>
                </a:rPr>
                <a:t>Classify correct and incorrect actions by a DNN with 3 layers of 20x30x50</a:t>
              </a:r>
              <a:endParaRPr b="1">
                <a:solidFill>
                  <a:srgbClr val="FFFFFF"/>
                </a:solidFill>
                <a:latin typeface="Roboto"/>
                <a:ea typeface="Roboto"/>
                <a:cs typeface="Roboto"/>
                <a:sym typeface="Roboto"/>
              </a:endParaRPr>
            </a:p>
          </p:txBody>
        </p:sp>
      </p:grpSp>
      <p:grpSp>
        <p:nvGrpSpPr>
          <p:cNvPr id="294" name="Google Shape;294;p37"/>
          <p:cNvGrpSpPr/>
          <p:nvPr/>
        </p:nvGrpSpPr>
        <p:grpSpPr>
          <a:xfrm>
            <a:off x="5278369" y="1601850"/>
            <a:ext cx="3209006" cy="669600"/>
            <a:chOff x="5517319" y="1315125"/>
            <a:chExt cx="3209006" cy="669600"/>
          </a:xfrm>
        </p:grpSpPr>
        <p:cxnSp>
          <p:nvCxnSpPr>
            <p:cNvPr id="295" name="Google Shape;295;p37"/>
            <p:cNvCxnSpPr/>
            <p:nvPr/>
          </p:nvCxnSpPr>
          <p:spPr>
            <a:xfrm flipH="1">
              <a:off x="5517319" y="1638300"/>
              <a:ext cx="433500" cy="252300"/>
            </a:xfrm>
            <a:prstGeom prst="straightConnector1">
              <a:avLst/>
            </a:prstGeom>
            <a:noFill/>
            <a:ln w="19050" cap="flat" cmpd="sng">
              <a:solidFill>
                <a:srgbClr val="085631"/>
              </a:solidFill>
              <a:prstDash val="solid"/>
              <a:round/>
              <a:headEnd type="oval" w="med" len="med"/>
              <a:tailEnd type="none" w="sm" len="sm"/>
            </a:ln>
          </p:spPr>
        </p:cxnSp>
        <p:sp>
          <p:nvSpPr>
            <p:cNvPr id="296" name="Google Shape;296;p37"/>
            <p:cNvSpPr txBox="1"/>
            <p:nvPr/>
          </p:nvSpPr>
          <p:spPr>
            <a:xfrm>
              <a:off x="5962125" y="1315125"/>
              <a:ext cx="2764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Get the key points by OpenPose</a:t>
              </a:r>
              <a:endParaRPr b="1">
                <a:solidFill>
                  <a:srgbClr val="FFFFFF"/>
                </a:solidFill>
                <a:latin typeface="Roboto"/>
                <a:ea typeface="Roboto"/>
                <a:cs typeface="Roboto"/>
                <a:sym typeface="Roboto"/>
              </a:endParaRPr>
            </a:p>
          </p:txBody>
        </p:sp>
      </p:grpSp>
      <p:grpSp>
        <p:nvGrpSpPr>
          <p:cNvPr id="297" name="Google Shape;297;p37"/>
          <p:cNvGrpSpPr/>
          <p:nvPr/>
        </p:nvGrpSpPr>
        <p:grpSpPr>
          <a:xfrm>
            <a:off x="2913300" y="3821865"/>
            <a:ext cx="2858700" cy="1143785"/>
            <a:chOff x="3152250" y="3535140"/>
            <a:chExt cx="2858700" cy="1143785"/>
          </a:xfrm>
        </p:grpSpPr>
        <p:cxnSp>
          <p:nvCxnSpPr>
            <p:cNvPr id="298" name="Google Shape;298;p37"/>
            <p:cNvCxnSpPr/>
            <p:nvPr/>
          </p:nvCxnSpPr>
          <p:spPr>
            <a:xfrm rot="10800000">
              <a:off x="4556399" y="3535140"/>
              <a:ext cx="0" cy="460500"/>
            </a:xfrm>
            <a:prstGeom prst="straightConnector1">
              <a:avLst/>
            </a:prstGeom>
            <a:noFill/>
            <a:ln w="19050" cap="flat" cmpd="sng">
              <a:solidFill>
                <a:srgbClr val="0E9453"/>
              </a:solidFill>
              <a:prstDash val="solid"/>
              <a:round/>
              <a:headEnd type="oval" w="med" len="med"/>
              <a:tailEnd type="none" w="sm" len="sm"/>
            </a:ln>
          </p:spPr>
        </p:cxnSp>
        <p:sp>
          <p:nvSpPr>
            <p:cNvPr id="299" name="Google Shape;299;p37"/>
            <p:cNvSpPr txBox="1"/>
            <p:nvPr/>
          </p:nvSpPr>
          <p:spPr>
            <a:xfrm>
              <a:off x="3152250" y="4009325"/>
              <a:ext cx="28587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a:solidFill>
                    <a:srgbClr val="FFFFFF"/>
                  </a:solidFill>
                  <a:latin typeface="Roboto"/>
                  <a:ea typeface="Roboto"/>
                  <a:cs typeface="Roboto"/>
                  <a:sym typeface="Roboto"/>
                </a:rPr>
                <a:t>Obtain time-serial features using the speed, and normalized positions</a:t>
              </a:r>
              <a:endParaRPr sz="1300" b="1">
                <a:solidFill>
                  <a:srgbClr val="FFFFFF"/>
                </a:solidFill>
                <a:latin typeface="Roboto"/>
                <a:ea typeface="Roboto"/>
                <a:cs typeface="Roboto"/>
                <a:sym typeface="Roboto"/>
              </a:endParaRPr>
            </a:p>
          </p:txBody>
        </p:sp>
      </p:grpSp>
      <p:sp>
        <p:nvSpPr>
          <p:cNvPr id="300" name="Google Shape;300;p37"/>
          <p:cNvSpPr txBox="1"/>
          <p:nvPr/>
        </p:nvSpPr>
        <p:spPr>
          <a:xfrm>
            <a:off x="3373525" y="2343175"/>
            <a:ext cx="20130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rgbClr val="FFFFFF"/>
                </a:solidFill>
                <a:latin typeface="Roboto"/>
                <a:ea typeface="Roboto"/>
                <a:cs typeface="Roboto"/>
                <a:sym typeface="Roboto"/>
              </a:rPr>
              <a:t>Action Recognition</a:t>
            </a:r>
            <a:endParaRPr sz="2000" b="1">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2000" b="1">
                <a:solidFill>
                  <a:srgbClr val="FFFFFF"/>
                </a:solidFill>
                <a:latin typeface="Roboto"/>
                <a:ea typeface="Roboto"/>
                <a:cs typeface="Roboto"/>
                <a:sym typeface="Roboto"/>
              </a:rPr>
              <a:t>Process</a:t>
            </a:r>
            <a:endParaRPr sz="2000" b="1">
              <a:solidFill>
                <a:srgbClr val="FFFFFF"/>
              </a:solidFill>
              <a:latin typeface="Roboto"/>
              <a:ea typeface="Roboto"/>
              <a:cs typeface="Roboto"/>
              <a:sym typeface="Roboto"/>
            </a:endParaRPr>
          </a:p>
        </p:txBody>
      </p:sp>
      <p:sp>
        <p:nvSpPr>
          <p:cNvPr id="301" name="Google Shape;301;p37"/>
          <p:cNvSpPr/>
          <p:nvPr/>
        </p:nvSpPr>
        <p:spPr>
          <a:xfrm rot="1800047">
            <a:off x="2980893" y="1373159"/>
            <a:ext cx="2690936" cy="2690936"/>
          </a:xfrm>
          <a:prstGeom prst="blockArc">
            <a:avLst>
              <a:gd name="adj1" fmla="val 14414370"/>
              <a:gd name="adj2" fmla="val 694"/>
              <a:gd name="adj3" fmla="val 9562"/>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rot="-1800047" flipH="1">
            <a:off x="2983006" y="1373159"/>
            <a:ext cx="2690936" cy="2690936"/>
          </a:xfrm>
          <a:prstGeom prst="blockArc">
            <a:avLst>
              <a:gd name="adj1" fmla="val 14348563"/>
              <a:gd name="adj2" fmla="val 21472873"/>
              <a:gd name="adj3" fmla="val 9381"/>
            </a:avLst>
          </a:prstGeom>
          <a:solidFill>
            <a:srgbClr val="65F0AD"/>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rot="-8100000">
            <a:off x="4143765" y="1314118"/>
            <a:ext cx="363170" cy="363170"/>
          </a:xfrm>
          <a:prstGeom prst="rtTriangle">
            <a:avLst/>
          </a:prstGeom>
          <a:solidFill>
            <a:srgbClr val="65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rot="-9000757" flipH="1">
            <a:off x="2982003" y="1371533"/>
            <a:ext cx="2690226" cy="2690226"/>
          </a:xfrm>
          <a:prstGeom prst="blockArc">
            <a:avLst>
              <a:gd name="adj1" fmla="val 14316164"/>
              <a:gd name="adj2" fmla="val 21502663"/>
              <a:gd name="adj3" fmla="val 9415"/>
            </a:avLst>
          </a:prstGeom>
          <a:solidFill>
            <a:srgbClr val="0E945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rot="-1027861">
            <a:off x="5246924" y="3136557"/>
            <a:ext cx="312672" cy="312672"/>
          </a:xfrm>
          <a:prstGeom prst="rtTriangl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rot="6359841">
            <a:off x="3076851" y="3134487"/>
            <a:ext cx="363580" cy="363580"/>
          </a:xfrm>
          <a:prstGeom prst="rtTriangle">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3058550" y="1452467"/>
            <a:ext cx="2540100" cy="25401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37"/>
          <p:cNvGrpSpPr/>
          <p:nvPr/>
        </p:nvGrpSpPr>
        <p:grpSpPr>
          <a:xfrm>
            <a:off x="4975100" y="1138425"/>
            <a:ext cx="2455602" cy="680372"/>
            <a:chOff x="5214050" y="851700"/>
            <a:chExt cx="2455602" cy="680372"/>
          </a:xfrm>
        </p:grpSpPr>
        <p:cxnSp>
          <p:nvCxnSpPr>
            <p:cNvPr id="309" name="Google Shape;309;p37"/>
            <p:cNvCxnSpPr/>
            <p:nvPr/>
          </p:nvCxnSpPr>
          <p:spPr>
            <a:xfrm flipH="1">
              <a:off x="5214050" y="1153772"/>
              <a:ext cx="273000" cy="378300"/>
            </a:xfrm>
            <a:prstGeom prst="straightConnector1">
              <a:avLst/>
            </a:prstGeom>
            <a:noFill/>
            <a:ln w="19050" cap="flat" cmpd="sng">
              <a:solidFill>
                <a:srgbClr val="085631"/>
              </a:solidFill>
              <a:prstDash val="solid"/>
              <a:round/>
              <a:headEnd type="oval" w="med" len="med"/>
              <a:tailEnd type="none" w="sm" len="sm"/>
            </a:ln>
          </p:spPr>
        </p:cxnSp>
        <p:sp>
          <p:nvSpPr>
            <p:cNvPr id="310" name="Google Shape;310;p37"/>
            <p:cNvSpPr txBox="1"/>
            <p:nvPr/>
          </p:nvSpPr>
          <p:spPr>
            <a:xfrm>
              <a:off x="5514152" y="851700"/>
              <a:ext cx="21555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Read the input frame</a:t>
              </a:r>
              <a:endParaRPr b="1">
                <a:solidFill>
                  <a:srgbClr val="FFFFFF"/>
                </a:solidFill>
                <a:latin typeface="Roboto"/>
                <a:ea typeface="Roboto"/>
                <a:cs typeface="Roboto"/>
                <a:sym typeface="Roboto"/>
              </a:endParaRPr>
            </a:p>
          </p:txBody>
        </p:sp>
      </p:grpSp>
      <p:grpSp>
        <p:nvGrpSpPr>
          <p:cNvPr id="311" name="Google Shape;311;p37"/>
          <p:cNvGrpSpPr/>
          <p:nvPr/>
        </p:nvGrpSpPr>
        <p:grpSpPr>
          <a:xfrm>
            <a:off x="865450" y="1036000"/>
            <a:ext cx="2850736" cy="680372"/>
            <a:chOff x="1057225" y="851700"/>
            <a:chExt cx="2850736" cy="680372"/>
          </a:xfrm>
        </p:grpSpPr>
        <p:cxnSp>
          <p:nvCxnSpPr>
            <p:cNvPr id="312" name="Google Shape;312;p37"/>
            <p:cNvCxnSpPr/>
            <p:nvPr/>
          </p:nvCxnSpPr>
          <p:spPr>
            <a:xfrm>
              <a:off x="3634961" y="1153772"/>
              <a:ext cx="273000" cy="378300"/>
            </a:xfrm>
            <a:prstGeom prst="straightConnector1">
              <a:avLst/>
            </a:prstGeom>
            <a:noFill/>
            <a:ln w="19050" cap="flat" cmpd="sng">
              <a:solidFill>
                <a:srgbClr val="65F0AD"/>
              </a:solidFill>
              <a:prstDash val="solid"/>
              <a:round/>
              <a:headEnd type="oval" w="med" len="med"/>
              <a:tailEnd type="none" w="sm" len="sm"/>
            </a:ln>
          </p:spPr>
        </p:cxnSp>
        <p:sp>
          <p:nvSpPr>
            <p:cNvPr id="313" name="Google Shape;313;p37"/>
            <p:cNvSpPr txBox="1"/>
            <p:nvPr/>
          </p:nvSpPr>
          <p:spPr>
            <a:xfrm>
              <a:off x="1057225" y="851700"/>
              <a:ext cx="25401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FFFFFF"/>
                  </a:solidFill>
                  <a:latin typeface="Roboto"/>
                  <a:ea typeface="Roboto"/>
                  <a:cs typeface="Roboto"/>
                  <a:sym typeface="Roboto"/>
                </a:rPr>
                <a:t>Output the label and skeleton to the output frame</a:t>
              </a:r>
              <a:endParaRPr b="1">
                <a:solidFill>
                  <a:srgbClr val="FFFFFF"/>
                </a:solidFill>
                <a:latin typeface="Roboto"/>
                <a:ea typeface="Roboto"/>
                <a:cs typeface="Roboto"/>
                <a:sym typeface="Roboto"/>
              </a:endParaRPr>
            </a:p>
          </p:txBody>
        </p:sp>
      </p:grpSp>
      <p:grpSp>
        <p:nvGrpSpPr>
          <p:cNvPr id="314" name="Google Shape;314;p37"/>
          <p:cNvGrpSpPr/>
          <p:nvPr/>
        </p:nvGrpSpPr>
        <p:grpSpPr>
          <a:xfrm>
            <a:off x="5386525" y="2872900"/>
            <a:ext cx="3270975" cy="486000"/>
            <a:chOff x="5625475" y="2586175"/>
            <a:chExt cx="3270975" cy="486000"/>
          </a:xfrm>
        </p:grpSpPr>
        <p:cxnSp>
          <p:nvCxnSpPr>
            <p:cNvPr id="315" name="Google Shape;315;p37"/>
            <p:cNvCxnSpPr/>
            <p:nvPr/>
          </p:nvCxnSpPr>
          <p:spPr>
            <a:xfrm rot="10800000">
              <a:off x="5625475" y="2771675"/>
              <a:ext cx="442200" cy="153300"/>
            </a:xfrm>
            <a:prstGeom prst="straightConnector1">
              <a:avLst/>
            </a:prstGeom>
            <a:noFill/>
            <a:ln w="19050" cap="flat" cmpd="sng">
              <a:solidFill>
                <a:srgbClr val="0E9453"/>
              </a:solidFill>
              <a:prstDash val="solid"/>
              <a:round/>
              <a:headEnd type="oval" w="med" len="med"/>
              <a:tailEnd type="none" w="sm" len="sm"/>
            </a:ln>
          </p:spPr>
        </p:cxnSp>
        <p:sp>
          <p:nvSpPr>
            <p:cNvPr id="316" name="Google Shape;316;p37"/>
            <p:cNvSpPr txBox="1"/>
            <p:nvPr/>
          </p:nvSpPr>
          <p:spPr>
            <a:xfrm>
              <a:off x="6077350" y="2586175"/>
              <a:ext cx="2819100" cy="48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Preprocess the key points obtained from Openpose</a:t>
              </a:r>
              <a:endParaRPr b="1">
                <a:solidFill>
                  <a:srgbClr val="FFFFFF"/>
                </a:solidFill>
                <a:latin typeface="Roboto"/>
                <a:ea typeface="Roboto"/>
                <a:cs typeface="Roboto"/>
                <a:sym typeface="Roboto"/>
              </a:endParaRPr>
            </a:p>
          </p:txBody>
        </p:sp>
      </p:grpSp>
      <p:grpSp>
        <p:nvGrpSpPr>
          <p:cNvPr id="317" name="Google Shape;317;p37"/>
          <p:cNvGrpSpPr/>
          <p:nvPr/>
        </p:nvGrpSpPr>
        <p:grpSpPr>
          <a:xfrm>
            <a:off x="750500" y="2858400"/>
            <a:ext cx="2520225" cy="669600"/>
            <a:chOff x="989450" y="2571675"/>
            <a:chExt cx="2520225" cy="669600"/>
          </a:xfrm>
        </p:grpSpPr>
        <p:cxnSp>
          <p:nvCxnSpPr>
            <p:cNvPr id="318" name="Google Shape;318;p37"/>
            <p:cNvCxnSpPr/>
            <p:nvPr/>
          </p:nvCxnSpPr>
          <p:spPr>
            <a:xfrm rot="10800000" flipH="1">
              <a:off x="3059375" y="2771675"/>
              <a:ext cx="450300" cy="145200"/>
            </a:xfrm>
            <a:prstGeom prst="straightConnector1">
              <a:avLst/>
            </a:prstGeom>
            <a:noFill/>
            <a:ln w="19050" cap="flat" cmpd="sng">
              <a:solidFill>
                <a:srgbClr val="0E9453"/>
              </a:solidFill>
              <a:prstDash val="solid"/>
              <a:round/>
              <a:headEnd type="oval" w="med" len="med"/>
              <a:tailEnd type="none" w="sm" len="sm"/>
            </a:ln>
          </p:spPr>
        </p:cxnSp>
        <p:sp>
          <p:nvSpPr>
            <p:cNvPr id="319" name="Google Shape;319;p37"/>
            <p:cNvSpPr txBox="1"/>
            <p:nvPr/>
          </p:nvSpPr>
          <p:spPr>
            <a:xfrm>
              <a:off x="989450" y="2571675"/>
              <a:ext cx="20601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a:solidFill>
                    <a:srgbClr val="FFFFFF"/>
                  </a:solidFill>
                  <a:latin typeface="Roboto"/>
                  <a:ea typeface="Roboto"/>
                  <a:cs typeface="Roboto"/>
                  <a:sym typeface="Roboto"/>
                </a:rPr>
                <a:t>Use PCA to reduce the feature dimension</a:t>
              </a:r>
              <a:endParaRPr b="1">
                <a:solidFill>
                  <a:srgbClr val="FFFFFF"/>
                </a:solidFill>
                <a:latin typeface="Roboto"/>
                <a:ea typeface="Roboto"/>
                <a:cs typeface="Roboto"/>
                <a:sym typeface="Roboto"/>
              </a:endParaRPr>
            </a:p>
          </p:txBody>
        </p:sp>
      </p:grpSp>
      <p:cxnSp>
        <p:nvCxnSpPr>
          <p:cNvPr id="320" name="Google Shape;320;p37"/>
          <p:cNvCxnSpPr/>
          <p:nvPr/>
        </p:nvCxnSpPr>
        <p:spPr>
          <a:xfrm rot="10800000">
            <a:off x="4324452" y="3827725"/>
            <a:ext cx="0" cy="489600"/>
          </a:xfrm>
          <a:prstGeom prst="straightConnector1">
            <a:avLst/>
          </a:prstGeom>
          <a:noFill/>
          <a:ln w="19050" cap="flat" cmpd="sng">
            <a:solidFill>
              <a:srgbClr val="085631"/>
            </a:solidFill>
            <a:prstDash val="solid"/>
            <a:round/>
            <a:headEnd type="oval" w="med" len="med"/>
            <a:tailEnd type="none" w="sm" len="sm"/>
          </a:ln>
        </p:spPr>
      </p:cxnSp>
      <p:sp>
        <p:nvSpPr>
          <p:cNvPr id="321" name="Google Shape;321;p37"/>
          <p:cNvSpPr/>
          <p:nvPr/>
        </p:nvSpPr>
        <p:spPr>
          <a:xfrm rot="1800047">
            <a:off x="2980893" y="1373159"/>
            <a:ext cx="2690936" cy="2690936"/>
          </a:xfrm>
          <a:prstGeom prst="blockArc">
            <a:avLst>
              <a:gd name="adj1" fmla="val 14414370"/>
              <a:gd name="adj2" fmla="val 18998613"/>
              <a:gd name="adj3" fmla="val 8907"/>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rot="-9000757" flipH="1">
            <a:off x="2986766" y="1371533"/>
            <a:ext cx="2690226" cy="2690226"/>
          </a:xfrm>
          <a:prstGeom prst="blockArc">
            <a:avLst>
              <a:gd name="adj1" fmla="val 20178804"/>
              <a:gd name="adj2" fmla="val 2623923"/>
              <a:gd name="adj3" fmla="val 8858"/>
            </a:avLst>
          </a:prstGeom>
          <a:solidFill>
            <a:srgbClr val="0E945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rot="-3781968">
            <a:off x="5317815" y="2144709"/>
            <a:ext cx="363191" cy="363191"/>
          </a:xfrm>
          <a:prstGeom prst="rtTriangl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rot="-1800109" flipH="1">
            <a:off x="2976080" y="1369199"/>
            <a:ext cx="2696852" cy="2696852"/>
          </a:xfrm>
          <a:prstGeom prst="blockArc">
            <a:avLst>
              <a:gd name="adj1" fmla="val 14334136"/>
              <a:gd name="adj2" fmla="val 18854681"/>
              <a:gd name="adj3" fmla="val 8846"/>
            </a:avLst>
          </a:prstGeom>
          <a:solidFill>
            <a:srgbClr val="65F0AD"/>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rot="9000757">
            <a:off x="2968482" y="1374358"/>
            <a:ext cx="2690226" cy="2690226"/>
          </a:xfrm>
          <a:prstGeom prst="blockArc">
            <a:avLst>
              <a:gd name="adj1" fmla="val 20184517"/>
              <a:gd name="adj2" fmla="val 3007258"/>
              <a:gd name="adj3" fmla="val 9336"/>
            </a:avLst>
          </a:prstGeom>
          <a:solidFill>
            <a:srgbClr val="0E9453"/>
          </a:solidFill>
          <a:ln w="9525" cap="flat" cmpd="sng">
            <a:solidFill>
              <a:srgbClr val="0E9453"/>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rot="-9000757" flipH="1">
            <a:off x="2968578" y="1375883"/>
            <a:ext cx="2690226" cy="2690226"/>
          </a:xfrm>
          <a:prstGeom prst="blockArc">
            <a:avLst>
              <a:gd name="adj1" fmla="val 15738599"/>
              <a:gd name="adj2" fmla="val 20008131"/>
              <a:gd name="adj3" fmla="val 9063"/>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rot="9240359">
            <a:off x="2974561" y="2144415"/>
            <a:ext cx="363469" cy="363469"/>
          </a:xfrm>
          <a:prstGeom prst="rtTriangle">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rot="476150">
            <a:off x="4881008" y="3525925"/>
            <a:ext cx="362875" cy="362875"/>
          </a:xfrm>
          <a:prstGeom prst="rtTriangle">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4857950">
            <a:off x="3414773" y="3525876"/>
            <a:ext cx="363003" cy="363003"/>
          </a:xfrm>
          <a:prstGeom prst="rtTriangl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8100000">
            <a:off x="4143765" y="1314118"/>
            <a:ext cx="363170" cy="363170"/>
          </a:xfrm>
          <a:prstGeom prst="rtTriangle">
            <a:avLst/>
          </a:prstGeom>
          <a:solidFill>
            <a:srgbClr val="65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 Recognition Models Accuracy</a:t>
            </a:r>
            <a:endParaRPr/>
          </a:p>
        </p:txBody>
      </p:sp>
      <p:sp>
        <p:nvSpPr>
          <p:cNvPr id="336" name="Google Shape;336;p38"/>
          <p:cNvSpPr txBox="1">
            <a:spLocks noGrp="1"/>
          </p:cNvSpPr>
          <p:nvPr>
            <p:ph type="ctrTitle" idx="2"/>
          </p:nvPr>
        </p:nvSpPr>
        <p:spPr>
          <a:xfrm>
            <a:off x="1264025" y="36159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Squat</a:t>
            </a:r>
            <a:endParaRPr sz="2000"/>
          </a:p>
        </p:txBody>
      </p:sp>
      <p:sp>
        <p:nvSpPr>
          <p:cNvPr id="337" name="Google Shape;337;p38"/>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38"/>
          <p:cNvSpPr txBox="1">
            <a:spLocks noGrp="1"/>
          </p:cNvSpPr>
          <p:nvPr>
            <p:ph type="ctrTitle" idx="3"/>
          </p:nvPr>
        </p:nvSpPr>
        <p:spPr>
          <a:xfrm>
            <a:off x="5779901" y="1787375"/>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000"/>
              <a:t>Plank</a:t>
            </a:r>
            <a:endParaRPr sz="2000"/>
          </a:p>
        </p:txBody>
      </p:sp>
      <p:sp>
        <p:nvSpPr>
          <p:cNvPr id="339" name="Google Shape;339;p38"/>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pic>
        <p:nvPicPr>
          <p:cNvPr id="340" name="Google Shape;340;p38"/>
          <p:cNvPicPr preferRelativeResize="0"/>
          <p:nvPr/>
        </p:nvPicPr>
        <p:blipFill rotWithShape="1">
          <a:blip r:embed="rId3">
            <a:alphaModFix/>
          </a:blip>
          <a:srcRect l="845" t="48727" r="56892" b="10948"/>
          <a:stretch/>
        </p:blipFill>
        <p:spPr>
          <a:xfrm>
            <a:off x="352150" y="1617188"/>
            <a:ext cx="3883100" cy="1909125"/>
          </a:xfrm>
          <a:prstGeom prst="rect">
            <a:avLst/>
          </a:prstGeom>
          <a:noFill/>
          <a:ln>
            <a:noFill/>
          </a:ln>
        </p:spPr>
      </p:pic>
      <p:sp>
        <p:nvSpPr>
          <p:cNvPr id="341" name="Google Shape;341;p38"/>
          <p:cNvSpPr/>
          <p:nvPr/>
        </p:nvSpPr>
        <p:spPr>
          <a:xfrm>
            <a:off x="2272725" y="1977700"/>
            <a:ext cx="1422300" cy="151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38"/>
          <p:cNvPicPr preferRelativeResize="0"/>
          <p:nvPr/>
        </p:nvPicPr>
        <p:blipFill rotWithShape="1">
          <a:blip r:embed="rId4">
            <a:alphaModFix/>
          </a:blip>
          <a:srcRect l="438" t="44167" r="56589" b="10587"/>
          <a:stretch/>
        </p:blipFill>
        <p:spPr>
          <a:xfrm>
            <a:off x="4624525" y="2168625"/>
            <a:ext cx="3929451" cy="2085200"/>
          </a:xfrm>
          <a:prstGeom prst="rect">
            <a:avLst/>
          </a:prstGeom>
          <a:noFill/>
          <a:ln>
            <a:noFill/>
          </a:ln>
        </p:spPr>
      </p:pic>
      <p:sp>
        <p:nvSpPr>
          <p:cNvPr id="343" name="Google Shape;343;p38"/>
          <p:cNvSpPr/>
          <p:nvPr/>
        </p:nvSpPr>
        <p:spPr>
          <a:xfrm>
            <a:off x="6575000" y="2539475"/>
            <a:ext cx="1422300" cy="151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 Recognition Demo: Squat</a:t>
            </a:r>
            <a:endParaRPr/>
          </a:p>
        </p:txBody>
      </p:sp>
      <p:sp>
        <p:nvSpPr>
          <p:cNvPr id="349" name="Google Shape;349;p39"/>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350" name="Google Shape;350;p39"/>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9"/>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352" name="Google Shape;352;p39"/>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pic>
        <p:nvPicPr>
          <p:cNvPr id="353" name="Google Shape;353;p39" descr="[cut output image]"/>
          <p:cNvPicPr preferRelativeResize="0"/>
          <p:nvPr/>
        </p:nvPicPr>
        <p:blipFill>
          <a:blip r:embed="rId3">
            <a:alphaModFix/>
          </a:blip>
          <a:stretch>
            <a:fillRect/>
          </a:stretch>
        </p:blipFill>
        <p:spPr>
          <a:xfrm>
            <a:off x="113800" y="1637413"/>
            <a:ext cx="4075749" cy="2608475"/>
          </a:xfrm>
          <a:prstGeom prst="rect">
            <a:avLst/>
          </a:prstGeom>
          <a:noFill/>
          <a:ln>
            <a:noFill/>
          </a:ln>
        </p:spPr>
      </p:pic>
      <p:pic>
        <p:nvPicPr>
          <p:cNvPr id="354" name="Google Shape;354;p39" descr="[video-to-gif output image]"/>
          <p:cNvPicPr preferRelativeResize="0"/>
          <p:nvPr/>
        </p:nvPicPr>
        <p:blipFill>
          <a:blip r:embed="rId4">
            <a:alphaModFix/>
          </a:blip>
          <a:stretch>
            <a:fillRect/>
          </a:stretch>
        </p:blipFill>
        <p:spPr>
          <a:xfrm>
            <a:off x="4486125" y="1637412"/>
            <a:ext cx="4075751" cy="26084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0"/>
          <p:cNvSpPr txBox="1">
            <a:spLocks noGrp="1"/>
          </p:cNvSpPr>
          <p:nvPr>
            <p:ph type="ctrTitle"/>
          </p:nvPr>
        </p:nvSpPr>
        <p:spPr>
          <a:xfrm rot="-5400000">
            <a:off x="-2147250" y="2260100"/>
            <a:ext cx="51219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 Recognition Demo: Plank</a:t>
            </a:r>
            <a:endParaRPr/>
          </a:p>
        </p:txBody>
      </p:sp>
      <p:sp>
        <p:nvSpPr>
          <p:cNvPr id="360" name="Google Shape;360;p40"/>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361" name="Google Shape;361;p40"/>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pic>
        <p:nvPicPr>
          <p:cNvPr id="362" name="Google Shape;362;p40" descr="[video-to-gif output image]"/>
          <p:cNvPicPr preferRelativeResize="0"/>
          <p:nvPr/>
        </p:nvPicPr>
        <p:blipFill>
          <a:blip r:embed="rId3">
            <a:alphaModFix/>
          </a:blip>
          <a:stretch>
            <a:fillRect/>
          </a:stretch>
        </p:blipFill>
        <p:spPr>
          <a:xfrm>
            <a:off x="1874775" y="669700"/>
            <a:ext cx="6191400" cy="3962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41"/>
          <p:cNvPicPr preferRelativeResize="0"/>
          <p:nvPr/>
        </p:nvPicPr>
        <p:blipFill>
          <a:blip r:embed="rId3">
            <a:alphaModFix amt="27000"/>
          </a:blip>
          <a:stretch>
            <a:fillRect/>
          </a:stretch>
        </p:blipFill>
        <p:spPr>
          <a:xfrm flipH="1">
            <a:off x="0" y="-6821"/>
            <a:ext cx="9187425" cy="5167920"/>
          </a:xfrm>
          <a:prstGeom prst="rect">
            <a:avLst/>
          </a:prstGeom>
          <a:noFill/>
          <a:ln>
            <a:noFill/>
          </a:ln>
        </p:spPr>
      </p:pic>
      <p:sp>
        <p:nvSpPr>
          <p:cNvPr id="368" name="Google Shape;368;p41"/>
          <p:cNvSpPr txBox="1">
            <a:spLocks noGrp="1"/>
          </p:cNvSpPr>
          <p:nvPr>
            <p:ph type="ctrTitle"/>
          </p:nvPr>
        </p:nvSpPr>
        <p:spPr>
          <a:xfrm flipH="1">
            <a:off x="2282075" y="1728800"/>
            <a:ext cx="6338100" cy="141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Counting Recognition Model</a:t>
            </a:r>
            <a:endParaRPr/>
          </a:p>
        </p:txBody>
      </p:sp>
      <p:sp>
        <p:nvSpPr>
          <p:cNvPr id="369" name="Google Shape;369;p41"/>
          <p:cNvSpPr txBox="1">
            <a:spLocks noGrp="1"/>
          </p:cNvSpPr>
          <p:nvPr>
            <p:ph type="title" idx="2"/>
          </p:nvPr>
        </p:nvSpPr>
        <p:spPr>
          <a:xfrm flipH="1">
            <a:off x="6107347" y="640656"/>
            <a:ext cx="1842900" cy="1149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370" name="Google Shape;370;p41"/>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pic>
        <p:nvPicPr>
          <p:cNvPr id="371" name="Google Shape;371;p41"/>
          <p:cNvPicPr preferRelativeResize="0"/>
          <p:nvPr/>
        </p:nvPicPr>
        <p:blipFill>
          <a:blip r:embed="rId4">
            <a:alphaModFix/>
          </a:blip>
          <a:stretch>
            <a:fillRect/>
          </a:stretch>
        </p:blipFill>
        <p:spPr>
          <a:xfrm>
            <a:off x="0" y="-425300"/>
            <a:ext cx="2489850" cy="248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2"/>
          <p:cNvSpPr txBox="1"/>
          <p:nvPr/>
        </p:nvSpPr>
        <p:spPr>
          <a:xfrm>
            <a:off x="1960750" y="234725"/>
            <a:ext cx="4853400" cy="48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Comic Sans MS"/>
                <a:ea typeface="Comic Sans MS"/>
                <a:cs typeface="Comic Sans MS"/>
                <a:sym typeface="Comic Sans MS"/>
              </a:rPr>
              <a:t>Data (Counting Detection Model)</a:t>
            </a:r>
            <a:endParaRPr sz="2000">
              <a:solidFill>
                <a:srgbClr val="FFFFFF"/>
              </a:solidFill>
              <a:latin typeface="Comic Sans MS"/>
              <a:ea typeface="Comic Sans MS"/>
              <a:cs typeface="Comic Sans MS"/>
              <a:sym typeface="Comic Sans MS"/>
            </a:endParaRPr>
          </a:p>
        </p:txBody>
      </p:sp>
      <p:sp>
        <p:nvSpPr>
          <p:cNvPr id="377" name="Google Shape;377;p42"/>
          <p:cNvSpPr/>
          <p:nvPr/>
        </p:nvSpPr>
        <p:spPr>
          <a:xfrm>
            <a:off x="435825" y="2593075"/>
            <a:ext cx="988800" cy="4284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2"/>
          <p:cNvSpPr txBox="1">
            <a:spLocks noGrp="1"/>
          </p:cNvSpPr>
          <p:nvPr>
            <p:ph type="subTitle" idx="1"/>
          </p:nvPr>
        </p:nvSpPr>
        <p:spPr>
          <a:xfrm flipH="1">
            <a:off x="517725" y="2652600"/>
            <a:ext cx="857100" cy="30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Comic Sans MS"/>
                <a:ea typeface="Comic Sans MS"/>
                <a:cs typeface="Comic Sans MS"/>
                <a:sym typeface="Comic Sans MS"/>
              </a:rPr>
              <a:t>Squat</a:t>
            </a:r>
            <a:endParaRPr sz="1300">
              <a:latin typeface="Comic Sans MS"/>
              <a:ea typeface="Comic Sans MS"/>
              <a:cs typeface="Comic Sans MS"/>
              <a:sym typeface="Comic Sans MS"/>
            </a:endParaRPr>
          </a:p>
        </p:txBody>
      </p:sp>
      <p:cxnSp>
        <p:nvCxnSpPr>
          <p:cNvPr id="379" name="Google Shape;379;p42"/>
          <p:cNvCxnSpPr/>
          <p:nvPr/>
        </p:nvCxnSpPr>
        <p:spPr>
          <a:xfrm rot="10800000">
            <a:off x="1504988" y="2807700"/>
            <a:ext cx="570000" cy="5700"/>
          </a:xfrm>
          <a:prstGeom prst="straightConnector1">
            <a:avLst/>
          </a:prstGeom>
          <a:noFill/>
          <a:ln w="9525" cap="flat" cmpd="sng">
            <a:solidFill>
              <a:schemeClr val="dk2"/>
            </a:solidFill>
            <a:prstDash val="solid"/>
            <a:round/>
            <a:headEnd type="none" w="med" len="med"/>
            <a:tailEnd type="none" w="med" len="med"/>
          </a:ln>
        </p:spPr>
      </p:cxnSp>
      <p:cxnSp>
        <p:nvCxnSpPr>
          <p:cNvPr id="380" name="Google Shape;380;p42"/>
          <p:cNvCxnSpPr/>
          <p:nvPr/>
        </p:nvCxnSpPr>
        <p:spPr>
          <a:xfrm rot="10800000">
            <a:off x="5039525" y="1564575"/>
            <a:ext cx="13800" cy="2478300"/>
          </a:xfrm>
          <a:prstGeom prst="straightConnector1">
            <a:avLst/>
          </a:prstGeom>
          <a:noFill/>
          <a:ln w="9525" cap="flat" cmpd="sng">
            <a:solidFill>
              <a:schemeClr val="dk2"/>
            </a:solidFill>
            <a:prstDash val="solid"/>
            <a:round/>
            <a:headEnd type="none" w="med" len="med"/>
            <a:tailEnd type="none" w="med" len="med"/>
          </a:ln>
        </p:spPr>
      </p:cxnSp>
      <p:cxnSp>
        <p:nvCxnSpPr>
          <p:cNvPr id="381" name="Google Shape;381;p42"/>
          <p:cNvCxnSpPr/>
          <p:nvPr/>
        </p:nvCxnSpPr>
        <p:spPr>
          <a:xfrm rot="10800000">
            <a:off x="5093275" y="2798225"/>
            <a:ext cx="340200" cy="48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42"/>
          <p:cNvCxnSpPr/>
          <p:nvPr/>
        </p:nvCxnSpPr>
        <p:spPr>
          <a:xfrm rot="10800000">
            <a:off x="5089350" y="4048475"/>
            <a:ext cx="323400" cy="42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42"/>
          <p:cNvCxnSpPr/>
          <p:nvPr/>
        </p:nvCxnSpPr>
        <p:spPr>
          <a:xfrm rot="10800000">
            <a:off x="5109150" y="1560325"/>
            <a:ext cx="303600" cy="6900"/>
          </a:xfrm>
          <a:prstGeom prst="straightConnector1">
            <a:avLst/>
          </a:prstGeom>
          <a:noFill/>
          <a:ln w="9525" cap="flat" cmpd="sng">
            <a:solidFill>
              <a:schemeClr val="dk2"/>
            </a:solidFill>
            <a:prstDash val="solid"/>
            <a:round/>
            <a:headEnd type="none" w="med" len="med"/>
            <a:tailEnd type="none" w="med" len="med"/>
          </a:ln>
        </p:spPr>
      </p:cxnSp>
      <p:sp>
        <p:nvSpPr>
          <p:cNvPr id="384" name="Google Shape;384;p42"/>
          <p:cNvSpPr/>
          <p:nvPr/>
        </p:nvSpPr>
        <p:spPr>
          <a:xfrm>
            <a:off x="5468575" y="1291875"/>
            <a:ext cx="1138800" cy="545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txBox="1"/>
          <p:nvPr/>
        </p:nvSpPr>
        <p:spPr>
          <a:xfrm>
            <a:off x="5544625" y="1425325"/>
            <a:ext cx="988800" cy="30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Up</a:t>
            </a:r>
            <a:endParaRPr b="1">
              <a:solidFill>
                <a:schemeClr val="dk1"/>
              </a:solidFill>
              <a:latin typeface="Exo 2"/>
              <a:ea typeface="Exo 2"/>
              <a:cs typeface="Exo 2"/>
              <a:sym typeface="Exo 2"/>
            </a:endParaRPr>
          </a:p>
        </p:txBody>
      </p:sp>
      <p:sp>
        <p:nvSpPr>
          <p:cNvPr id="386" name="Google Shape;386;p42"/>
          <p:cNvSpPr/>
          <p:nvPr/>
        </p:nvSpPr>
        <p:spPr>
          <a:xfrm>
            <a:off x="5490000" y="2523075"/>
            <a:ext cx="1138800" cy="545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txBox="1"/>
          <p:nvPr/>
        </p:nvSpPr>
        <p:spPr>
          <a:xfrm>
            <a:off x="5566050" y="2656525"/>
            <a:ext cx="988800" cy="30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Down</a:t>
            </a:r>
            <a:endParaRPr b="1">
              <a:solidFill>
                <a:schemeClr val="dk1"/>
              </a:solidFill>
              <a:latin typeface="Exo 2"/>
              <a:ea typeface="Exo 2"/>
              <a:cs typeface="Exo 2"/>
              <a:sym typeface="Exo 2"/>
            </a:endParaRPr>
          </a:p>
        </p:txBody>
      </p:sp>
      <p:sp>
        <p:nvSpPr>
          <p:cNvPr id="388" name="Google Shape;388;p42"/>
          <p:cNvSpPr/>
          <p:nvPr/>
        </p:nvSpPr>
        <p:spPr>
          <a:xfrm>
            <a:off x="5488950" y="3754275"/>
            <a:ext cx="1138800" cy="545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txBox="1"/>
          <p:nvPr/>
        </p:nvSpPr>
        <p:spPr>
          <a:xfrm>
            <a:off x="5565000" y="3887725"/>
            <a:ext cx="988800" cy="301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Static</a:t>
            </a:r>
            <a:endParaRPr b="1">
              <a:solidFill>
                <a:schemeClr val="dk1"/>
              </a:solidFill>
              <a:latin typeface="Exo 2"/>
              <a:ea typeface="Exo 2"/>
              <a:cs typeface="Exo 2"/>
              <a:sym typeface="Exo 2"/>
            </a:endParaRPr>
          </a:p>
        </p:txBody>
      </p:sp>
      <p:sp>
        <p:nvSpPr>
          <p:cNvPr id="390" name="Google Shape;390;p42"/>
          <p:cNvSpPr/>
          <p:nvPr/>
        </p:nvSpPr>
        <p:spPr>
          <a:xfrm>
            <a:off x="2155350" y="2537850"/>
            <a:ext cx="2263200" cy="545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txBox="1"/>
          <p:nvPr/>
        </p:nvSpPr>
        <p:spPr>
          <a:xfrm>
            <a:off x="2228250" y="2642850"/>
            <a:ext cx="2190300" cy="335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Optical flow algorithm</a:t>
            </a:r>
            <a:endParaRPr b="1">
              <a:solidFill>
                <a:schemeClr val="dk1"/>
              </a:solidFill>
              <a:latin typeface="Exo 2"/>
              <a:ea typeface="Exo 2"/>
              <a:cs typeface="Exo 2"/>
              <a:sym typeface="Exo 2"/>
            </a:endParaRPr>
          </a:p>
        </p:txBody>
      </p:sp>
      <p:cxnSp>
        <p:nvCxnSpPr>
          <p:cNvPr id="392" name="Google Shape;392;p42"/>
          <p:cNvCxnSpPr/>
          <p:nvPr/>
        </p:nvCxnSpPr>
        <p:spPr>
          <a:xfrm flipH="1">
            <a:off x="4478237" y="2808888"/>
            <a:ext cx="501600" cy="3300"/>
          </a:xfrm>
          <a:prstGeom prst="straightConnector1">
            <a:avLst/>
          </a:prstGeom>
          <a:noFill/>
          <a:ln w="9525" cap="flat" cmpd="sng">
            <a:solidFill>
              <a:schemeClr val="dk2"/>
            </a:solidFill>
            <a:prstDash val="solid"/>
            <a:round/>
            <a:headEnd type="none" w="med" len="med"/>
            <a:tailEnd type="none" w="med" len="med"/>
          </a:ln>
        </p:spPr>
      </p:cxnSp>
      <p:pic>
        <p:nvPicPr>
          <p:cNvPr id="393" name="Google Shape;393;p42"/>
          <p:cNvPicPr preferRelativeResize="0"/>
          <p:nvPr/>
        </p:nvPicPr>
        <p:blipFill>
          <a:blip r:embed="rId3">
            <a:alphaModFix/>
          </a:blip>
          <a:stretch>
            <a:fillRect/>
          </a:stretch>
        </p:blipFill>
        <p:spPr>
          <a:xfrm>
            <a:off x="6994575" y="3621763"/>
            <a:ext cx="1286426" cy="857625"/>
          </a:xfrm>
          <a:prstGeom prst="rect">
            <a:avLst/>
          </a:prstGeom>
          <a:noFill/>
          <a:ln>
            <a:noFill/>
          </a:ln>
          <a:effectLst>
            <a:outerShdw blurRad="57150" dist="19050" dir="5400000" algn="bl" rotWithShape="0">
              <a:srgbClr val="000000">
                <a:alpha val="50000"/>
              </a:srgbClr>
            </a:outerShdw>
          </a:effectLst>
        </p:spPr>
      </p:pic>
      <p:pic>
        <p:nvPicPr>
          <p:cNvPr id="394" name="Google Shape;394;p42"/>
          <p:cNvPicPr preferRelativeResize="0"/>
          <p:nvPr/>
        </p:nvPicPr>
        <p:blipFill>
          <a:blip r:embed="rId4">
            <a:alphaModFix/>
          </a:blip>
          <a:stretch>
            <a:fillRect/>
          </a:stretch>
        </p:blipFill>
        <p:spPr>
          <a:xfrm>
            <a:off x="6994575" y="2366960"/>
            <a:ext cx="1286426" cy="857617"/>
          </a:xfrm>
          <a:prstGeom prst="rect">
            <a:avLst/>
          </a:prstGeom>
          <a:noFill/>
          <a:ln>
            <a:noFill/>
          </a:ln>
        </p:spPr>
      </p:pic>
      <p:pic>
        <p:nvPicPr>
          <p:cNvPr id="395" name="Google Shape;395;p42"/>
          <p:cNvPicPr preferRelativeResize="0"/>
          <p:nvPr/>
        </p:nvPicPr>
        <p:blipFill>
          <a:blip r:embed="rId5">
            <a:alphaModFix/>
          </a:blip>
          <a:stretch>
            <a:fillRect/>
          </a:stretch>
        </p:blipFill>
        <p:spPr>
          <a:xfrm>
            <a:off x="6994575" y="1056595"/>
            <a:ext cx="1286426" cy="857622"/>
          </a:xfrm>
          <a:prstGeom prst="rect">
            <a:avLst/>
          </a:prstGeom>
          <a:noFill/>
          <a:ln>
            <a:noFill/>
          </a:ln>
        </p:spPr>
      </p:pic>
      <p:sp>
        <p:nvSpPr>
          <p:cNvPr id="396" name="Google Shape;396;p42"/>
          <p:cNvSpPr txBox="1"/>
          <p:nvPr/>
        </p:nvSpPr>
        <p:spPr>
          <a:xfrm>
            <a:off x="2424000" y="2202450"/>
            <a:ext cx="1725900" cy="3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oboto Condensed Light"/>
                <a:ea typeface="Roboto Condensed Light"/>
                <a:cs typeface="Roboto Condensed Light"/>
                <a:sym typeface="Roboto Condensed Light"/>
              </a:rPr>
              <a:t>Training image pre-processing</a:t>
            </a:r>
            <a:endParaRPr sz="1000">
              <a:solidFill>
                <a:srgbClr val="FFFFFF"/>
              </a:solidFill>
              <a:latin typeface="Roboto Condensed Light"/>
              <a:ea typeface="Roboto Condensed Light"/>
              <a:cs typeface="Roboto Condensed Light"/>
              <a:sym typeface="Roboto Condensed Light"/>
            </a:endParaRPr>
          </a:p>
        </p:txBody>
      </p:sp>
      <p:sp>
        <p:nvSpPr>
          <p:cNvPr id="397" name="Google Shape;397;p42"/>
          <p:cNvSpPr txBox="1"/>
          <p:nvPr/>
        </p:nvSpPr>
        <p:spPr>
          <a:xfrm>
            <a:off x="4272725" y="4121900"/>
            <a:ext cx="766800" cy="4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Comic Sans MS"/>
                <a:ea typeface="Comic Sans MS"/>
                <a:cs typeface="Comic Sans MS"/>
                <a:sym typeface="Comic Sans MS"/>
              </a:rPr>
              <a:t>819</a:t>
            </a:r>
            <a:endParaRPr sz="2500">
              <a:solidFill>
                <a:srgbClr val="FFFFFF"/>
              </a:solidFill>
              <a:latin typeface="Comic Sans MS"/>
              <a:ea typeface="Comic Sans MS"/>
              <a:cs typeface="Comic Sans MS"/>
              <a:sym typeface="Comic Sans MS"/>
            </a:endParaRPr>
          </a:p>
        </p:txBody>
      </p:sp>
      <p:sp>
        <p:nvSpPr>
          <p:cNvPr id="398" name="Google Shape;398;p42"/>
          <p:cNvSpPr txBox="1"/>
          <p:nvPr/>
        </p:nvSpPr>
        <p:spPr>
          <a:xfrm>
            <a:off x="4188600" y="3134825"/>
            <a:ext cx="766800" cy="4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Comic Sans MS"/>
                <a:ea typeface="Comic Sans MS"/>
                <a:cs typeface="Comic Sans MS"/>
                <a:sym typeface="Comic Sans MS"/>
              </a:rPr>
              <a:t>764</a:t>
            </a:r>
            <a:endParaRPr sz="2500">
              <a:solidFill>
                <a:srgbClr val="FFFFFF"/>
              </a:solidFill>
              <a:latin typeface="Comic Sans MS"/>
              <a:ea typeface="Comic Sans MS"/>
              <a:cs typeface="Comic Sans MS"/>
              <a:sym typeface="Comic Sans MS"/>
            </a:endParaRPr>
          </a:p>
        </p:txBody>
      </p:sp>
      <p:sp>
        <p:nvSpPr>
          <p:cNvPr id="399" name="Google Shape;399;p42"/>
          <p:cNvSpPr txBox="1"/>
          <p:nvPr/>
        </p:nvSpPr>
        <p:spPr>
          <a:xfrm>
            <a:off x="4314575" y="1057150"/>
            <a:ext cx="766800" cy="4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Comic Sans MS"/>
                <a:ea typeface="Comic Sans MS"/>
                <a:cs typeface="Comic Sans MS"/>
                <a:sym typeface="Comic Sans MS"/>
              </a:rPr>
              <a:t>594</a:t>
            </a:r>
            <a:endParaRPr sz="2500">
              <a:solidFill>
                <a:srgbClr val="FFFFFF"/>
              </a:solidFill>
              <a:latin typeface="Comic Sans MS"/>
              <a:ea typeface="Comic Sans MS"/>
              <a:cs typeface="Comic Sans MS"/>
              <a:sym typeface="Comic Sans MS"/>
            </a:endParaRPr>
          </a:p>
        </p:txBody>
      </p:sp>
      <p:pic>
        <p:nvPicPr>
          <p:cNvPr id="400" name="Google Shape;400;p42"/>
          <p:cNvPicPr preferRelativeResize="0"/>
          <p:nvPr/>
        </p:nvPicPr>
        <p:blipFill rotWithShape="1">
          <a:blip r:embed="rId6">
            <a:alphaModFix/>
          </a:blip>
          <a:srcRect l="22619" t="31488" r="13174"/>
          <a:stretch/>
        </p:blipFill>
        <p:spPr>
          <a:xfrm>
            <a:off x="666793" y="3342325"/>
            <a:ext cx="860333" cy="545400"/>
          </a:xfrm>
          <a:prstGeom prst="rect">
            <a:avLst/>
          </a:prstGeom>
          <a:noFill/>
          <a:ln w="9525" cap="flat" cmpd="sng">
            <a:solidFill>
              <a:srgbClr val="000000"/>
            </a:solidFill>
            <a:prstDash val="solid"/>
            <a:round/>
            <a:headEnd type="none" w="sm" len="sm"/>
            <a:tailEnd type="none" w="sm" len="sm"/>
          </a:ln>
        </p:spPr>
      </p:pic>
      <p:pic>
        <p:nvPicPr>
          <p:cNvPr id="401" name="Google Shape;401;p42"/>
          <p:cNvPicPr preferRelativeResize="0"/>
          <p:nvPr/>
        </p:nvPicPr>
        <p:blipFill rotWithShape="1">
          <a:blip r:embed="rId7">
            <a:alphaModFix/>
          </a:blip>
          <a:srcRect l="20151" t="16177" r="9167"/>
          <a:stretch/>
        </p:blipFill>
        <p:spPr>
          <a:xfrm>
            <a:off x="372950" y="3563225"/>
            <a:ext cx="1286426" cy="906332"/>
          </a:xfrm>
          <a:prstGeom prst="rect">
            <a:avLst/>
          </a:prstGeom>
          <a:noFill/>
          <a:ln w="9525" cap="flat" cmpd="sng">
            <a:solidFill>
              <a:srgbClr val="000000"/>
            </a:solidFill>
            <a:prstDash val="solid"/>
            <a:round/>
            <a:headEnd type="none" w="sm" len="sm"/>
            <a:tailEnd type="none" w="sm" len="sm"/>
          </a:ln>
        </p:spPr>
      </p:pic>
      <p:pic>
        <p:nvPicPr>
          <p:cNvPr id="402" name="Google Shape;402;p42"/>
          <p:cNvPicPr preferRelativeResize="0"/>
          <p:nvPr/>
        </p:nvPicPr>
        <p:blipFill rotWithShape="1">
          <a:blip r:embed="rId8">
            <a:alphaModFix/>
          </a:blip>
          <a:srcRect l="21556" t="33901" r="22943"/>
          <a:stretch/>
        </p:blipFill>
        <p:spPr>
          <a:xfrm>
            <a:off x="1027350" y="3193925"/>
            <a:ext cx="937363" cy="663151"/>
          </a:xfrm>
          <a:prstGeom prst="rect">
            <a:avLst/>
          </a:prstGeom>
          <a:noFill/>
          <a:ln w="9525" cap="flat" cmpd="sng">
            <a:solidFill>
              <a:srgbClr val="000000"/>
            </a:solidFill>
            <a:prstDash val="solid"/>
            <a:round/>
            <a:headEnd type="none" w="sm" len="sm"/>
            <a:tailEnd type="none" w="sm" len="sm"/>
          </a:ln>
        </p:spPr>
      </p:pic>
      <p:pic>
        <p:nvPicPr>
          <p:cNvPr id="403" name="Google Shape;403;p42"/>
          <p:cNvPicPr preferRelativeResize="0"/>
          <p:nvPr/>
        </p:nvPicPr>
        <p:blipFill rotWithShape="1">
          <a:blip r:embed="rId6">
            <a:alphaModFix/>
          </a:blip>
          <a:srcRect l="22619" t="31488" r="13174"/>
          <a:stretch/>
        </p:blipFill>
        <p:spPr>
          <a:xfrm flipH="1">
            <a:off x="866597" y="4150475"/>
            <a:ext cx="857101" cy="543352"/>
          </a:xfrm>
          <a:prstGeom prst="rect">
            <a:avLst/>
          </a:prstGeom>
          <a:noFill/>
          <a:ln w="9525" cap="flat" cmpd="sng">
            <a:solidFill>
              <a:srgbClr val="000000"/>
            </a:solidFill>
            <a:prstDash val="solid"/>
            <a:round/>
            <a:headEnd type="none" w="sm" len="sm"/>
            <a:tailEnd type="none" w="sm" len="sm"/>
          </a:ln>
        </p:spPr>
      </p:pic>
      <p:sp>
        <p:nvSpPr>
          <p:cNvPr id="404" name="Google Shape;404;p42"/>
          <p:cNvSpPr txBox="1"/>
          <p:nvPr/>
        </p:nvSpPr>
        <p:spPr>
          <a:xfrm rot="1379945">
            <a:off x="4340882" y="2011937"/>
            <a:ext cx="1617797" cy="6781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D9D2E9"/>
                </a:solidFill>
                <a:latin typeface="Dancing Script"/>
                <a:ea typeface="Dancing Script"/>
                <a:cs typeface="Dancing Script"/>
                <a:sym typeface="Dancing Script"/>
              </a:rPr>
              <a:t>WHY???</a:t>
            </a:r>
            <a:endParaRPr sz="3000" b="1">
              <a:solidFill>
                <a:srgbClr val="D9D2E9"/>
              </a:solidFill>
              <a:latin typeface="Dancing Script"/>
              <a:ea typeface="Dancing Script"/>
              <a:cs typeface="Dancing Script"/>
              <a:sym typeface="Dancing Scrip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4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cxnSp>
        <p:nvCxnSpPr>
          <p:cNvPr id="409" name="Google Shape;409;p43"/>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pic>
        <p:nvPicPr>
          <p:cNvPr id="410" name="Google Shape;410;p43"/>
          <p:cNvPicPr preferRelativeResize="0"/>
          <p:nvPr/>
        </p:nvPicPr>
        <p:blipFill>
          <a:blip r:embed="rId3">
            <a:alphaModFix/>
          </a:blip>
          <a:stretch>
            <a:fillRect/>
          </a:stretch>
        </p:blipFill>
        <p:spPr>
          <a:xfrm>
            <a:off x="772926" y="4030425"/>
            <a:ext cx="5608624" cy="859775"/>
          </a:xfrm>
          <a:prstGeom prst="rect">
            <a:avLst/>
          </a:prstGeom>
          <a:noFill/>
          <a:ln>
            <a:noFill/>
          </a:ln>
        </p:spPr>
      </p:pic>
      <p:sp>
        <p:nvSpPr>
          <p:cNvPr id="411" name="Google Shape;411;p43"/>
          <p:cNvSpPr txBox="1"/>
          <p:nvPr/>
        </p:nvSpPr>
        <p:spPr>
          <a:xfrm>
            <a:off x="6566075" y="3697425"/>
            <a:ext cx="22749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Comic Sans MS"/>
                <a:ea typeface="Comic Sans MS"/>
                <a:cs typeface="Comic Sans MS"/>
                <a:sym typeface="Comic Sans MS"/>
              </a:rPr>
              <a:t>Accuracy: 100%</a:t>
            </a:r>
            <a:endParaRPr sz="2000" b="1">
              <a:solidFill>
                <a:srgbClr val="FFFFFF"/>
              </a:solidFill>
              <a:latin typeface="Comic Sans MS"/>
              <a:ea typeface="Comic Sans MS"/>
              <a:cs typeface="Comic Sans MS"/>
              <a:sym typeface="Comic Sans MS"/>
            </a:endParaRPr>
          </a:p>
        </p:txBody>
      </p:sp>
      <p:pic>
        <p:nvPicPr>
          <p:cNvPr id="412" name="Google Shape;412;p43"/>
          <p:cNvPicPr preferRelativeResize="0"/>
          <p:nvPr/>
        </p:nvPicPr>
        <p:blipFill>
          <a:blip r:embed="rId4">
            <a:alphaModFix/>
          </a:blip>
          <a:stretch>
            <a:fillRect/>
          </a:stretch>
        </p:blipFill>
        <p:spPr>
          <a:xfrm>
            <a:off x="886125" y="1644350"/>
            <a:ext cx="735900" cy="490625"/>
          </a:xfrm>
          <a:prstGeom prst="rect">
            <a:avLst/>
          </a:prstGeom>
          <a:noFill/>
          <a:ln>
            <a:noFill/>
          </a:ln>
          <a:effectLst>
            <a:outerShdw blurRad="57150" dist="19050" dir="5400000" algn="bl" rotWithShape="0">
              <a:srgbClr val="000000">
                <a:alpha val="50000"/>
              </a:srgbClr>
            </a:outerShdw>
          </a:effectLst>
        </p:spPr>
      </p:pic>
      <p:pic>
        <p:nvPicPr>
          <p:cNvPr id="413" name="Google Shape;413;p43"/>
          <p:cNvPicPr preferRelativeResize="0"/>
          <p:nvPr/>
        </p:nvPicPr>
        <p:blipFill>
          <a:blip r:embed="rId5">
            <a:alphaModFix/>
          </a:blip>
          <a:stretch>
            <a:fillRect/>
          </a:stretch>
        </p:blipFill>
        <p:spPr>
          <a:xfrm>
            <a:off x="251125" y="1740750"/>
            <a:ext cx="1070750" cy="713797"/>
          </a:xfrm>
          <a:prstGeom prst="rect">
            <a:avLst/>
          </a:prstGeom>
          <a:noFill/>
          <a:ln>
            <a:noFill/>
          </a:ln>
        </p:spPr>
      </p:pic>
      <p:pic>
        <p:nvPicPr>
          <p:cNvPr id="414" name="Google Shape;414;p43"/>
          <p:cNvPicPr preferRelativeResize="0"/>
          <p:nvPr/>
        </p:nvPicPr>
        <p:blipFill>
          <a:blip r:embed="rId6">
            <a:alphaModFix/>
          </a:blip>
          <a:stretch>
            <a:fillRect/>
          </a:stretch>
        </p:blipFill>
        <p:spPr>
          <a:xfrm>
            <a:off x="202275" y="1134750"/>
            <a:ext cx="909000" cy="606000"/>
          </a:xfrm>
          <a:prstGeom prst="rect">
            <a:avLst/>
          </a:prstGeom>
          <a:noFill/>
          <a:ln>
            <a:noFill/>
          </a:ln>
        </p:spPr>
      </p:pic>
      <p:sp>
        <p:nvSpPr>
          <p:cNvPr id="415" name="Google Shape;415;p43"/>
          <p:cNvSpPr/>
          <p:nvPr/>
        </p:nvSpPr>
        <p:spPr>
          <a:xfrm rot="2745936">
            <a:off x="5707498" y="594556"/>
            <a:ext cx="190512" cy="190512"/>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3"/>
          <p:cNvSpPr/>
          <p:nvPr/>
        </p:nvSpPr>
        <p:spPr>
          <a:xfrm rot="2745936">
            <a:off x="5704697" y="904539"/>
            <a:ext cx="190512" cy="190512"/>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3"/>
          <p:cNvSpPr/>
          <p:nvPr/>
        </p:nvSpPr>
        <p:spPr>
          <a:xfrm rot="2745936">
            <a:off x="5690691" y="1982079"/>
            <a:ext cx="190512" cy="190512"/>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rot="2745936">
            <a:off x="5687890" y="2251462"/>
            <a:ext cx="190512" cy="190512"/>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rot="2745936">
            <a:off x="5687889" y="2546020"/>
            <a:ext cx="190512" cy="190512"/>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5770800" y="1422900"/>
            <a:ext cx="63900" cy="6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5770800" y="1616025"/>
            <a:ext cx="63900" cy="6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5770800" y="1779338"/>
            <a:ext cx="63900" cy="6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5770800" y="1237200"/>
            <a:ext cx="63900" cy="60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p:nvPr/>
        </p:nvSpPr>
        <p:spPr>
          <a:xfrm>
            <a:off x="2147450" y="978475"/>
            <a:ext cx="925500" cy="10557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3"/>
          <p:cNvSpPr/>
          <p:nvPr/>
        </p:nvSpPr>
        <p:spPr>
          <a:xfrm>
            <a:off x="2241114" y="1061037"/>
            <a:ext cx="925500" cy="10557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3"/>
          <p:cNvSpPr/>
          <p:nvPr/>
        </p:nvSpPr>
        <p:spPr>
          <a:xfrm>
            <a:off x="2312989" y="1121780"/>
            <a:ext cx="925500" cy="10557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4034621" y="1323300"/>
            <a:ext cx="506400" cy="6027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4085870" y="1370431"/>
            <a:ext cx="506400" cy="6027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4125197" y="1405106"/>
            <a:ext cx="506400" cy="6027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rot="2745936">
            <a:off x="7315141" y="1247429"/>
            <a:ext cx="190512" cy="190512"/>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rot="2745936">
            <a:off x="7312340" y="1516812"/>
            <a:ext cx="190512" cy="190512"/>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rot="2745936">
            <a:off x="7312339" y="1811370"/>
            <a:ext cx="190512" cy="190512"/>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 name="Google Shape;433;p43"/>
          <p:cNvCxnSpPr>
            <a:endCxn id="434" idx="0"/>
          </p:cNvCxnSpPr>
          <p:nvPr/>
        </p:nvCxnSpPr>
        <p:spPr>
          <a:xfrm rot="10800000">
            <a:off x="822675" y="1298875"/>
            <a:ext cx="1749000" cy="78000"/>
          </a:xfrm>
          <a:prstGeom prst="straightConnector1">
            <a:avLst/>
          </a:prstGeom>
          <a:noFill/>
          <a:ln w="9525" cap="flat" cmpd="sng">
            <a:solidFill>
              <a:srgbClr val="FFFFFF"/>
            </a:solidFill>
            <a:prstDash val="solid"/>
            <a:round/>
            <a:headEnd type="none" w="med" len="med"/>
            <a:tailEnd type="none" w="med" len="med"/>
          </a:ln>
        </p:spPr>
      </p:cxnSp>
      <p:cxnSp>
        <p:nvCxnSpPr>
          <p:cNvPr id="435" name="Google Shape;435;p43"/>
          <p:cNvCxnSpPr/>
          <p:nvPr/>
        </p:nvCxnSpPr>
        <p:spPr>
          <a:xfrm flipH="1">
            <a:off x="900675" y="1385550"/>
            <a:ext cx="1688400" cy="77700"/>
          </a:xfrm>
          <a:prstGeom prst="straightConnector1">
            <a:avLst/>
          </a:prstGeom>
          <a:noFill/>
          <a:ln w="9525" cap="flat" cmpd="sng">
            <a:solidFill>
              <a:srgbClr val="FFFFFF"/>
            </a:solidFill>
            <a:prstDash val="solid"/>
            <a:round/>
            <a:headEnd type="none" w="med" len="med"/>
            <a:tailEnd type="none" w="med" len="med"/>
          </a:ln>
        </p:spPr>
      </p:cxnSp>
      <p:sp>
        <p:nvSpPr>
          <p:cNvPr id="434" name="Google Shape;434;p43"/>
          <p:cNvSpPr/>
          <p:nvPr/>
        </p:nvSpPr>
        <p:spPr>
          <a:xfrm>
            <a:off x="744675" y="1298875"/>
            <a:ext cx="156000" cy="178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2528450" y="1333500"/>
            <a:ext cx="105000" cy="144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txBox="1"/>
          <p:nvPr/>
        </p:nvSpPr>
        <p:spPr>
          <a:xfrm>
            <a:off x="1900100" y="2510750"/>
            <a:ext cx="1420200" cy="3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Condensed Light"/>
                <a:ea typeface="Roboto Condensed Light"/>
                <a:cs typeface="Roboto Condensed Light"/>
                <a:sym typeface="Roboto Condensed Light"/>
              </a:rPr>
              <a:t>Conv2d (relu function)</a:t>
            </a:r>
            <a:endParaRPr sz="1100">
              <a:solidFill>
                <a:srgbClr val="FFFFFF"/>
              </a:solidFill>
              <a:latin typeface="Roboto Condensed Light"/>
              <a:ea typeface="Roboto Condensed Light"/>
              <a:cs typeface="Roboto Condensed Light"/>
              <a:sym typeface="Roboto Condensed Light"/>
            </a:endParaRPr>
          </a:p>
        </p:txBody>
      </p:sp>
      <p:sp>
        <p:nvSpPr>
          <p:cNvPr id="438" name="Google Shape;438;p43"/>
          <p:cNvSpPr txBox="1"/>
          <p:nvPr/>
        </p:nvSpPr>
        <p:spPr>
          <a:xfrm>
            <a:off x="3628975" y="2650638"/>
            <a:ext cx="1420200" cy="3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Condensed Light"/>
                <a:ea typeface="Roboto Condensed Light"/>
                <a:cs typeface="Roboto Condensed Light"/>
                <a:sym typeface="Roboto Condensed Light"/>
              </a:rPr>
              <a:t>Conv2d (relu function)</a:t>
            </a:r>
            <a:endParaRPr sz="1100">
              <a:solidFill>
                <a:srgbClr val="FFFFFF"/>
              </a:solidFill>
              <a:latin typeface="Roboto Condensed Light"/>
              <a:ea typeface="Roboto Condensed Light"/>
              <a:cs typeface="Roboto Condensed Light"/>
              <a:sym typeface="Roboto Condensed Light"/>
            </a:endParaRPr>
          </a:p>
        </p:txBody>
      </p:sp>
      <p:sp>
        <p:nvSpPr>
          <p:cNvPr id="439" name="Google Shape;439;p43"/>
          <p:cNvSpPr txBox="1"/>
          <p:nvPr/>
        </p:nvSpPr>
        <p:spPr>
          <a:xfrm>
            <a:off x="1900100" y="2775975"/>
            <a:ext cx="735900" cy="3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Condensed Light"/>
                <a:ea typeface="Roboto Condensed Light"/>
                <a:cs typeface="Roboto Condensed Light"/>
                <a:sym typeface="Roboto Condensed Light"/>
              </a:rPr>
              <a:t>32 layers</a:t>
            </a:r>
            <a:endParaRPr sz="1100">
              <a:solidFill>
                <a:srgbClr val="FFFFFF"/>
              </a:solidFill>
              <a:latin typeface="Roboto Condensed Light"/>
              <a:ea typeface="Roboto Condensed Light"/>
              <a:cs typeface="Roboto Condensed Light"/>
              <a:sym typeface="Roboto Condensed Light"/>
            </a:endParaRPr>
          </a:p>
        </p:txBody>
      </p:sp>
      <p:sp>
        <p:nvSpPr>
          <p:cNvPr id="440" name="Google Shape;440;p43"/>
          <p:cNvSpPr txBox="1"/>
          <p:nvPr/>
        </p:nvSpPr>
        <p:spPr>
          <a:xfrm>
            <a:off x="3628975" y="2901300"/>
            <a:ext cx="735900" cy="3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Condensed Light"/>
                <a:ea typeface="Roboto Condensed Light"/>
                <a:cs typeface="Roboto Condensed Light"/>
                <a:sym typeface="Roboto Condensed Light"/>
              </a:rPr>
              <a:t>64 layers</a:t>
            </a:r>
            <a:endParaRPr sz="1100">
              <a:solidFill>
                <a:srgbClr val="FFFFFF"/>
              </a:solidFill>
              <a:latin typeface="Roboto Condensed Light"/>
              <a:ea typeface="Roboto Condensed Light"/>
              <a:cs typeface="Roboto Condensed Light"/>
              <a:sym typeface="Roboto Condensed Light"/>
            </a:endParaRPr>
          </a:p>
        </p:txBody>
      </p:sp>
      <p:cxnSp>
        <p:nvCxnSpPr>
          <p:cNvPr id="441" name="Google Shape;441;p43"/>
          <p:cNvCxnSpPr/>
          <p:nvPr/>
        </p:nvCxnSpPr>
        <p:spPr>
          <a:xfrm>
            <a:off x="2648875" y="1327775"/>
            <a:ext cx="1605300" cy="247500"/>
          </a:xfrm>
          <a:prstGeom prst="straightConnector1">
            <a:avLst/>
          </a:prstGeom>
          <a:noFill/>
          <a:ln w="9525" cap="flat" cmpd="sng">
            <a:solidFill>
              <a:srgbClr val="FFFFFF"/>
            </a:solidFill>
            <a:prstDash val="solid"/>
            <a:round/>
            <a:headEnd type="none" w="med" len="med"/>
            <a:tailEnd type="none" w="med" len="med"/>
          </a:ln>
        </p:spPr>
      </p:cxnSp>
      <p:cxnSp>
        <p:nvCxnSpPr>
          <p:cNvPr id="442" name="Google Shape;442;p43"/>
          <p:cNvCxnSpPr/>
          <p:nvPr/>
        </p:nvCxnSpPr>
        <p:spPr>
          <a:xfrm>
            <a:off x="2580950" y="1477500"/>
            <a:ext cx="1659900" cy="104400"/>
          </a:xfrm>
          <a:prstGeom prst="straightConnector1">
            <a:avLst/>
          </a:prstGeom>
          <a:noFill/>
          <a:ln w="9525" cap="flat" cmpd="sng">
            <a:solidFill>
              <a:srgbClr val="FFFFFF"/>
            </a:solidFill>
            <a:prstDash val="solid"/>
            <a:round/>
            <a:headEnd type="none" w="med" len="med"/>
            <a:tailEnd type="none" w="med" len="med"/>
          </a:ln>
        </p:spPr>
      </p:cxnSp>
      <p:cxnSp>
        <p:nvCxnSpPr>
          <p:cNvPr id="443" name="Google Shape;443;p43"/>
          <p:cNvCxnSpPr>
            <a:endCxn id="415" idx="2"/>
          </p:cNvCxnSpPr>
          <p:nvPr/>
        </p:nvCxnSpPr>
        <p:spPr>
          <a:xfrm rot="10800000" flipH="1">
            <a:off x="4537204" y="621562"/>
            <a:ext cx="1199100" cy="691200"/>
          </a:xfrm>
          <a:prstGeom prst="straightConnector1">
            <a:avLst/>
          </a:prstGeom>
          <a:noFill/>
          <a:ln w="9525" cap="flat" cmpd="sng">
            <a:solidFill>
              <a:srgbClr val="FFFFFF"/>
            </a:solidFill>
            <a:prstDash val="solid"/>
            <a:round/>
            <a:headEnd type="none" w="med" len="med"/>
            <a:tailEnd type="none" w="med" len="med"/>
          </a:ln>
        </p:spPr>
      </p:cxnSp>
      <p:cxnSp>
        <p:nvCxnSpPr>
          <p:cNvPr id="444" name="Google Shape;444;p43"/>
          <p:cNvCxnSpPr>
            <a:endCxn id="419" idx="5"/>
          </p:cNvCxnSpPr>
          <p:nvPr/>
        </p:nvCxnSpPr>
        <p:spPr>
          <a:xfrm>
            <a:off x="4543772" y="2002723"/>
            <a:ext cx="1238100" cy="733800"/>
          </a:xfrm>
          <a:prstGeom prst="straightConnector1">
            <a:avLst/>
          </a:prstGeom>
          <a:noFill/>
          <a:ln w="9525" cap="flat" cmpd="sng">
            <a:solidFill>
              <a:srgbClr val="FFFFFF"/>
            </a:solidFill>
            <a:prstDash val="solid"/>
            <a:round/>
            <a:headEnd type="none" w="med" len="med"/>
            <a:tailEnd type="none" w="med" len="med"/>
          </a:ln>
        </p:spPr>
      </p:cxnSp>
      <p:sp>
        <p:nvSpPr>
          <p:cNvPr id="445" name="Google Shape;445;p43"/>
          <p:cNvSpPr txBox="1"/>
          <p:nvPr/>
        </p:nvSpPr>
        <p:spPr>
          <a:xfrm>
            <a:off x="5145875" y="2915725"/>
            <a:ext cx="14202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Condensed Light"/>
                <a:ea typeface="Roboto Condensed Light"/>
                <a:cs typeface="Roboto Condensed Light"/>
                <a:sym typeface="Roboto Condensed Light"/>
              </a:rPr>
              <a:t>Dense (relu function)</a:t>
            </a:r>
            <a:endParaRPr sz="1100">
              <a:solidFill>
                <a:srgbClr val="FFFFFF"/>
              </a:solidFill>
              <a:latin typeface="Roboto Condensed Light"/>
              <a:ea typeface="Roboto Condensed Light"/>
              <a:cs typeface="Roboto Condensed Light"/>
              <a:sym typeface="Roboto Condensed Light"/>
            </a:endParaRPr>
          </a:p>
        </p:txBody>
      </p:sp>
      <p:sp>
        <p:nvSpPr>
          <p:cNvPr id="446" name="Google Shape;446;p43"/>
          <p:cNvSpPr txBox="1"/>
          <p:nvPr/>
        </p:nvSpPr>
        <p:spPr>
          <a:xfrm>
            <a:off x="5145875" y="3171825"/>
            <a:ext cx="735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Condensed Light"/>
                <a:ea typeface="Roboto Condensed Light"/>
                <a:cs typeface="Roboto Condensed Light"/>
                <a:sym typeface="Roboto Condensed Light"/>
              </a:rPr>
              <a:t>10 layers</a:t>
            </a:r>
            <a:endParaRPr sz="1100">
              <a:solidFill>
                <a:srgbClr val="FFFFFF"/>
              </a:solidFill>
              <a:latin typeface="Roboto Condensed Light"/>
              <a:ea typeface="Roboto Condensed Light"/>
              <a:cs typeface="Roboto Condensed Light"/>
              <a:sym typeface="Roboto Condensed Light"/>
            </a:endParaRPr>
          </a:p>
        </p:txBody>
      </p:sp>
      <p:cxnSp>
        <p:nvCxnSpPr>
          <p:cNvPr id="447" name="Google Shape;447;p43"/>
          <p:cNvCxnSpPr/>
          <p:nvPr/>
        </p:nvCxnSpPr>
        <p:spPr>
          <a:xfrm>
            <a:off x="5812825" y="699000"/>
            <a:ext cx="1612200" cy="642300"/>
          </a:xfrm>
          <a:prstGeom prst="straightConnector1">
            <a:avLst/>
          </a:prstGeom>
          <a:noFill/>
          <a:ln w="9525" cap="flat" cmpd="sng">
            <a:solidFill>
              <a:srgbClr val="FFFFFF"/>
            </a:solidFill>
            <a:prstDash val="solid"/>
            <a:round/>
            <a:headEnd type="none" w="med" len="med"/>
            <a:tailEnd type="none" w="med" len="med"/>
          </a:ln>
        </p:spPr>
      </p:cxnSp>
      <p:cxnSp>
        <p:nvCxnSpPr>
          <p:cNvPr id="448" name="Google Shape;448;p43"/>
          <p:cNvCxnSpPr/>
          <p:nvPr/>
        </p:nvCxnSpPr>
        <p:spPr>
          <a:xfrm>
            <a:off x="5806150" y="1013400"/>
            <a:ext cx="1611900" cy="341100"/>
          </a:xfrm>
          <a:prstGeom prst="straightConnector1">
            <a:avLst/>
          </a:prstGeom>
          <a:noFill/>
          <a:ln w="9525" cap="flat" cmpd="sng">
            <a:solidFill>
              <a:srgbClr val="FFFFFF"/>
            </a:solidFill>
            <a:prstDash val="solid"/>
            <a:round/>
            <a:headEnd type="none" w="med" len="med"/>
            <a:tailEnd type="none" w="med" len="med"/>
          </a:ln>
        </p:spPr>
      </p:cxnSp>
      <p:cxnSp>
        <p:nvCxnSpPr>
          <p:cNvPr id="449" name="Google Shape;449;p43"/>
          <p:cNvCxnSpPr/>
          <p:nvPr/>
        </p:nvCxnSpPr>
        <p:spPr>
          <a:xfrm rot="10800000" flipH="1">
            <a:off x="5812825" y="1347850"/>
            <a:ext cx="1605300" cy="742500"/>
          </a:xfrm>
          <a:prstGeom prst="straightConnector1">
            <a:avLst/>
          </a:prstGeom>
          <a:noFill/>
          <a:ln w="9525" cap="flat" cmpd="sng">
            <a:solidFill>
              <a:srgbClr val="FFFFFF"/>
            </a:solidFill>
            <a:prstDash val="solid"/>
            <a:round/>
            <a:headEnd type="none" w="med" len="med"/>
            <a:tailEnd type="none" w="med" len="med"/>
          </a:ln>
        </p:spPr>
      </p:cxnSp>
      <p:cxnSp>
        <p:nvCxnSpPr>
          <p:cNvPr id="450" name="Google Shape;450;p43"/>
          <p:cNvCxnSpPr/>
          <p:nvPr/>
        </p:nvCxnSpPr>
        <p:spPr>
          <a:xfrm rot="10800000" flipH="1">
            <a:off x="5806150" y="1347850"/>
            <a:ext cx="1611900" cy="990000"/>
          </a:xfrm>
          <a:prstGeom prst="straightConnector1">
            <a:avLst/>
          </a:prstGeom>
          <a:noFill/>
          <a:ln w="9525" cap="flat" cmpd="sng">
            <a:solidFill>
              <a:srgbClr val="FFFFFF"/>
            </a:solidFill>
            <a:prstDash val="solid"/>
            <a:round/>
            <a:headEnd type="none" w="med" len="med"/>
            <a:tailEnd type="none" w="med" len="med"/>
          </a:ln>
        </p:spPr>
      </p:cxnSp>
      <p:cxnSp>
        <p:nvCxnSpPr>
          <p:cNvPr id="451" name="Google Shape;451;p43"/>
          <p:cNvCxnSpPr/>
          <p:nvPr/>
        </p:nvCxnSpPr>
        <p:spPr>
          <a:xfrm rot="10800000" flipH="1">
            <a:off x="5786075" y="1334325"/>
            <a:ext cx="1625400" cy="1317900"/>
          </a:xfrm>
          <a:prstGeom prst="straightConnector1">
            <a:avLst/>
          </a:prstGeom>
          <a:noFill/>
          <a:ln w="9525" cap="flat" cmpd="sng">
            <a:solidFill>
              <a:srgbClr val="FFFFFF"/>
            </a:solidFill>
            <a:prstDash val="solid"/>
            <a:round/>
            <a:headEnd type="none" w="med" len="med"/>
            <a:tailEnd type="none" w="med" len="med"/>
          </a:ln>
        </p:spPr>
      </p:cxnSp>
      <p:cxnSp>
        <p:nvCxnSpPr>
          <p:cNvPr id="452" name="Google Shape;452;p43"/>
          <p:cNvCxnSpPr/>
          <p:nvPr/>
        </p:nvCxnSpPr>
        <p:spPr>
          <a:xfrm>
            <a:off x="5819525" y="692325"/>
            <a:ext cx="1605300" cy="923100"/>
          </a:xfrm>
          <a:prstGeom prst="straightConnector1">
            <a:avLst/>
          </a:prstGeom>
          <a:noFill/>
          <a:ln w="9525" cap="flat" cmpd="sng">
            <a:solidFill>
              <a:srgbClr val="FFFFFF"/>
            </a:solidFill>
            <a:prstDash val="solid"/>
            <a:round/>
            <a:headEnd type="none" w="med" len="med"/>
            <a:tailEnd type="none" w="med" len="med"/>
          </a:ln>
        </p:spPr>
      </p:cxnSp>
      <p:cxnSp>
        <p:nvCxnSpPr>
          <p:cNvPr id="453" name="Google Shape;453;p43"/>
          <p:cNvCxnSpPr/>
          <p:nvPr/>
        </p:nvCxnSpPr>
        <p:spPr>
          <a:xfrm>
            <a:off x="5819525" y="685625"/>
            <a:ext cx="1592100" cy="1217400"/>
          </a:xfrm>
          <a:prstGeom prst="straightConnector1">
            <a:avLst/>
          </a:prstGeom>
          <a:noFill/>
          <a:ln w="9525" cap="flat" cmpd="sng">
            <a:solidFill>
              <a:srgbClr val="FFFFFF"/>
            </a:solidFill>
            <a:prstDash val="solid"/>
            <a:round/>
            <a:headEnd type="none" w="med" len="med"/>
            <a:tailEnd type="none" w="med" len="med"/>
          </a:ln>
        </p:spPr>
      </p:cxnSp>
      <p:cxnSp>
        <p:nvCxnSpPr>
          <p:cNvPr id="454" name="Google Shape;454;p43"/>
          <p:cNvCxnSpPr/>
          <p:nvPr/>
        </p:nvCxnSpPr>
        <p:spPr>
          <a:xfrm rot="10800000" flipH="1">
            <a:off x="5786075" y="1608625"/>
            <a:ext cx="1625400" cy="735900"/>
          </a:xfrm>
          <a:prstGeom prst="straightConnector1">
            <a:avLst/>
          </a:prstGeom>
          <a:noFill/>
          <a:ln w="9525" cap="flat" cmpd="sng">
            <a:solidFill>
              <a:srgbClr val="FFFFFF"/>
            </a:solidFill>
            <a:prstDash val="solid"/>
            <a:round/>
            <a:headEnd type="none" w="med" len="med"/>
            <a:tailEnd type="none" w="med" len="med"/>
          </a:ln>
        </p:spPr>
      </p:cxnSp>
      <p:cxnSp>
        <p:nvCxnSpPr>
          <p:cNvPr id="455" name="Google Shape;455;p43"/>
          <p:cNvCxnSpPr/>
          <p:nvPr/>
        </p:nvCxnSpPr>
        <p:spPr>
          <a:xfrm rot="10800000" flipH="1">
            <a:off x="5786075" y="1916375"/>
            <a:ext cx="1638900" cy="153900"/>
          </a:xfrm>
          <a:prstGeom prst="straightConnector1">
            <a:avLst/>
          </a:prstGeom>
          <a:noFill/>
          <a:ln w="9525" cap="flat" cmpd="sng">
            <a:solidFill>
              <a:srgbClr val="FFFFFF"/>
            </a:solidFill>
            <a:prstDash val="solid"/>
            <a:round/>
            <a:headEnd type="none" w="med" len="med"/>
            <a:tailEnd type="none" w="med" len="med"/>
          </a:ln>
        </p:spPr>
      </p:cxnSp>
      <p:cxnSp>
        <p:nvCxnSpPr>
          <p:cNvPr id="456" name="Google Shape;456;p43"/>
          <p:cNvCxnSpPr/>
          <p:nvPr/>
        </p:nvCxnSpPr>
        <p:spPr>
          <a:xfrm rot="10800000" flipH="1">
            <a:off x="5786075" y="1903125"/>
            <a:ext cx="1638900" cy="749100"/>
          </a:xfrm>
          <a:prstGeom prst="straightConnector1">
            <a:avLst/>
          </a:prstGeom>
          <a:noFill/>
          <a:ln w="9525" cap="flat" cmpd="sng">
            <a:solidFill>
              <a:srgbClr val="FFFFFF"/>
            </a:solidFill>
            <a:prstDash val="solid"/>
            <a:round/>
            <a:headEnd type="none" w="med" len="med"/>
            <a:tailEnd type="none" w="med" len="med"/>
          </a:ln>
        </p:spPr>
      </p:cxnSp>
      <p:cxnSp>
        <p:nvCxnSpPr>
          <p:cNvPr id="457" name="Google Shape;457;p43"/>
          <p:cNvCxnSpPr/>
          <p:nvPr/>
        </p:nvCxnSpPr>
        <p:spPr>
          <a:xfrm>
            <a:off x="5792750" y="986650"/>
            <a:ext cx="1638900" cy="936600"/>
          </a:xfrm>
          <a:prstGeom prst="straightConnector1">
            <a:avLst/>
          </a:prstGeom>
          <a:noFill/>
          <a:ln w="9525" cap="flat" cmpd="sng">
            <a:solidFill>
              <a:srgbClr val="FFFFFF"/>
            </a:solidFill>
            <a:prstDash val="solid"/>
            <a:round/>
            <a:headEnd type="none" w="med" len="med"/>
            <a:tailEnd type="none" w="med" len="med"/>
          </a:ln>
        </p:spPr>
      </p:cxnSp>
      <p:cxnSp>
        <p:nvCxnSpPr>
          <p:cNvPr id="458" name="Google Shape;458;p43"/>
          <p:cNvCxnSpPr/>
          <p:nvPr/>
        </p:nvCxnSpPr>
        <p:spPr>
          <a:xfrm rot="10800000" flipH="1">
            <a:off x="5792846" y="1615518"/>
            <a:ext cx="1618800" cy="474900"/>
          </a:xfrm>
          <a:prstGeom prst="straightConnector1">
            <a:avLst/>
          </a:prstGeom>
          <a:noFill/>
          <a:ln w="9525" cap="flat" cmpd="sng">
            <a:solidFill>
              <a:srgbClr val="FFFFFF"/>
            </a:solidFill>
            <a:prstDash val="solid"/>
            <a:round/>
            <a:headEnd type="none" w="med" len="med"/>
            <a:tailEnd type="none" w="med" len="med"/>
          </a:ln>
        </p:spPr>
      </p:cxnSp>
      <p:cxnSp>
        <p:nvCxnSpPr>
          <p:cNvPr id="459" name="Google Shape;459;p43"/>
          <p:cNvCxnSpPr/>
          <p:nvPr/>
        </p:nvCxnSpPr>
        <p:spPr>
          <a:xfrm rot="10800000" flipH="1">
            <a:off x="5792750" y="1608700"/>
            <a:ext cx="1638900" cy="1056900"/>
          </a:xfrm>
          <a:prstGeom prst="straightConnector1">
            <a:avLst/>
          </a:prstGeom>
          <a:noFill/>
          <a:ln w="9525" cap="flat" cmpd="sng">
            <a:solidFill>
              <a:srgbClr val="FFFFFF"/>
            </a:solidFill>
            <a:prstDash val="solid"/>
            <a:round/>
            <a:headEnd type="none" w="med" len="med"/>
            <a:tailEnd type="none" w="med" len="med"/>
          </a:ln>
        </p:spPr>
      </p:cxnSp>
      <p:sp>
        <p:nvSpPr>
          <p:cNvPr id="460" name="Google Shape;460;p43"/>
          <p:cNvSpPr txBox="1"/>
          <p:nvPr/>
        </p:nvSpPr>
        <p:spPr>
          <a:xfrm>
            <a:off x="7645525" y="1098175"/>
            <a:ext cx="506400" cy="247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100" b="1">
                <a:solidFill>
                  <a:schemeClr val="dk1"/>
                </a:solidFill>
                <a:latin typeface="Exo 2"/>
                <a:ea typeface="Exo 2"/>
                <a:cs typeface="Exo 2"/>
                <a:sym typeface="Exo 2"/>
              </a:rPr>
              <a:t>Up</a:t>
            </a:r>
            <a:endParaRPr sz="1100" b="1">
              <a:solidFill>
                <a:schemeClr val="dk1"/>
              </a:solidFill>
              <a:latin typeface="Exo 2"/>
              <a:ea typeface="Exo 2"/>
              <a:cs typeface="Exo 2"/>
              <a:sym typeface="Exo 2"/>
            </a:endParaRPr>
          </a:p>
        </p:txBody>
      </p:sp>
      <p:sp>
        <p:nvSpPr>
          <p:cNvPr id="461" name="Google Shape;461;p43"/>
          <p:cNvSpPr txBox="1"/>
          <p:nvPr/>
        </p:nvSpPr>
        <p:spPr>
          <a:xfrm>
            <a:off x="7645525" y="1525875"/>
            <a:ext cx="688800" cy="247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100" b="1">
                <a:solidFill>
                  <a:schemeClr val="dk1"/>
                </a:solidFill>
                <a:latin typeface="Exo 2"/>
                <a:ea typeface="Exo 2"/>
                <a:cs typeface="Exo 2"/>
                <a:sym typeface="Exo 2"/>
              </a:rPr>
              <a:t>Down</a:t>
            </a:r>
            <a:endParaRPr sz="1100" b="1">
              <a:solidFill>
                <a:schemeClr val="dk1"/>
              </a:solidFill>
              <a:latin typeface="Exo 2"/>
              <a:ea typeface="Exo 2"/>
              <a:cs typeface="Exo 2"/>
              <a:sym typeface="Exo 2"/>
            </a:endParaRPr>
          </a:p>
        </p:txBody>
      </p:sp>
      <p:sp>
        <p:nvSpPr>
          <p:cNvPr id="462" name="Google Shape;462;p43"/>
          <p:cNvSpPr txBox="1"/>
          <p:nvPr/>
        </p:nvSpPr>
        <p:spPr>
          <a:xfrm>
            <a:off x="7645525" y="1953575"/>
            <a:ext cx="688800" cy="247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100" b="1">
                <a:solidFill>
                  <a:schemeClr val="dk1"/>
                </a:solidFill>
                <a:latin typeface="Exo 2"/>
                <a:ea typeface="Exo 2"/>
                <a:cs typeface="Exo 2"/>
                <a:sym typeface="Exo 2"/>
              </a:rPr>
              <a:t>Static</a:t>
            </a:r>
            <a:endParaRPr sz="1100" b="1">
              <a:solidFill>
                <a:schemeClr val="dk1"/>
              </a:solidFill>
              <a:latin typeface="Exo 2"/>
              <a:ea typeface="Exo 2"/>
              <a:cs typeface="Exo 2"/>
              <a:sym typeface="Exo 2"/>
            </a:endParaRPr>
          </a:p>
        </p:txBody>
      </p:sp>
      <p:cxnSp>
        <p:nvCxnSpPr>
          <p:cNvPr id="463" name="Google Shape;463;p43"/>
          <p:cNvCxnSpPr/>
          <p:nvPr/>
        </p:nvCxnSpPr>
        <p:spPr>
          <a:xfrm>
            <a:off x="5806150" y="993325"/>
            <a:ext cx="1618800" cy="615300"/>
          </a:xfrm>
          <a:prstGeom prst="straightConnector1">
            <a:avLst/>
          </a:prstGeom>
          <a:noFill/>
          <a:ln w="9525" cap="flat" cmpd="sng">
            <a:solidFill>
              <a:srgbClr val="FFFFFF"/>
            </a:solidFill>
            <a:prstDash val="solid"/>
            <a:round/>
            <a:headEnd type="none" w="med" len="med"/>
            <a:tailEnd type="none" w="med" len="med"/>
          </a:ln>
        </p:spPr>
      </p:cxnSp>
      <p:cxnSp>
        <p:nvCxnSpPr>
          <p:cNvPr id="464" name="Google Shape;464;p43"/>
          <p:cNvCxnSpPr/>
          <p:nvPr/>
        </p:nvCxnSpPr>
        <p:spPr>
          <a:xfrm rot="10800000" flipH="1">
            <a:off x="5792750" y="1909625"/>
            <a:ext cx="1638900" cy="441600"/>
          </a:xfrm>
          <a:prstGeom prst="straightConnector1">
            <a:avLst/>
          </a:prstGeom>
          <a:noFill/>
          <a:ln w="9525" cap="flat" cmpd="sng">
            <a:solidFill>
              <a:srgbClr val="FFFFFF"/>
            </a:solidFill>
            <a:prstDash val="solid"/>
            <a:round/>
            <a:headEnd type="none" w="med" len="med"/>
            <a:tailEnd type="none" w="med" len="med"/>
          </a:ln>
        </p:spPr>
      </p:cxnSp>
      <p:sp>
        <p:nvSpPr>
          <p:cNvPr id="465" name="Google Shape;465;p43"/>
          <p:cNvSpPr txBox="1"/>
          <p:nvPr/>
        </p:nvSpPr>
        <p:spPr>
          <a:xfrm>
            <a:off x="6826775" y="2626525"/>
            <a:ext cx="1638900" cy="3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Condensed Light"/>
                <a:ea typeface="Roboto Condensed Light"/>
                <a:cs typeface="Roboto Condensed Light"/>
                <a:sym typeface="Roboto Condensed Light"/>
              </a:rPr>
              <a:t>Dense (softmax function)</a:t>
            </a:r>
            <a:endParaRPr sz="1100">
              <a:solidFill>
                <a:srgbClr val="FFFFFF"/>
              </a:solidFill>
              <a:latin typeface="Roboto Condensed Light"/>
              <a:ea typeface="Roboto Condensed Light"/>
              <a:cs typeface="Roboto Condensed Light"/>
              <a:sym typeface="Roboto Condensed Light"/>
            </a:endParaRPr>
          </a:p>
        </p:txBody>
      </p:sp>
      <p:sp>
        <p:nvSpPr>
          <p:cNvPr id="466" name="Google Shape;466;p43"/>
          <p:cNvSpPr txBox="1"/>
          <p:nvPr/>
        </p:nvSpPr>
        <p:spPr>
          <a:xfrm>
            <a:off x="6826775" y="2919800"/>
            <a:ext cx="10707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Condensed Light"/>
                <a:ea typeface="Roboto Condensed Light"/>
                <a:cs typeface="Roboto Condensed Light"/>
                <a:sym typeface="Roboto Condensed Light"/>
              </a:rPr>
              <a:t>3 output layers</a:t>
            </a:r>
            <a:endParaRPr sz="1100">
              <a:solidFill>
                <a:srgbClr val="FFFFFF"/>
              </a:solidFill>
              <a:latin typeface="Roboto Condensed Light"/>
              <a:ea typeface="Roboto Condensed Light"/>
              <a:cs typeface="Roboto Condensed Light"/>
              <a:sym typeface="Roboto Condensed Light"/>
            </a:endParaRPr>
          </a:p>
        </p:txBody>
      </p:sp>
      <p:sp>
        <p:nvSpPr>
          <p:cNvPr id="467" name="Google Shape;467;p43"/>
          <p:cNvSpPr txBox="1"/>
          <p:nvPr/>
        </p:nvSpPr>
        <p:spPr>
          <a:xfrm>
            <a:off x="4995663" y="307600"/>
            <a:ext cx="506400" cy="2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flatten</a:t>
            </a:r>
            <a:endParaRPr sz="9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44"/>
          <p:cNvPicPr preferRelativeResize="0"/>
          <p:nvPr/>
        </p:nvPicPr>
        <p:blipFill>
          <a:blip r:embed="rId3">
            <a:alphaModFix amt="27000"/>
          </a:blip>
          <a:stretch>
            <a:fillRect/>
          </a:stretch>
        </p:blipFill>
        <p:spPr>
          <a:xfrm flipH="1">
            <a:off x="0" y="0"/>
            <a:ext cx="9144000" cy="5143495"/>
          </a:xfrm>
          <a:prstGeom prst="rect">
            <a:avLst/>
          </a:prstGeom>
          <a:noFill/>
          <a:ln>
            <a:noFill/>
          </a:ln>
        </p:spPr>
      </p:pic>
      <p:sp>
        <p:nvSpPr>
          <p:cNvPr id="473" name="Google Shape;473;p44"/>
          <p:cNvSpPr txBox="1">
            <a:spLocks noGrp="1"/>
          </p:cNvSpPr>
          <p:nvPr>
            <p:ph type="ctrTitle"/>
          </p:nvPr>
        </p:nvSpPr>
        <p:spPr>
          <a:xfrm flipH="1">
            <a:off x="963325" y="2725500"/>
            <a:ext cx="3129000" cy="10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Deployment</a:t>
            </a:r>
            <a:endParaRPr/>
          </a:p>
        </p:txBody>
      </p:sp>
      <p:sp>
        <p:nvSpPr>
          <p:cNvPr id="474" name="Google Shape;474;p44"/>
          <p:cNvSpPr txBox="1">
            <a:spLocks noGrp="1"/>
          </p:cNvSpPr>
          <p:nvPr>
            <p:ph type="title" idx="2"/>
          </p:nvPr>
        </p:nvSpPr>
        <p:spPr>
          <a:xfrm flipH="1">
            <a:off x="1179925" y="1444399"/>
            <a:ext cx="2193900" cy="135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75" name="Google Shape;475;p44"/>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pic>
        <p:nvPicPr>
          <p:cNvPr id="476" name="Google Shape;476;p44"/>
          <p:cNvPicPr preferRelativeResize="0"/>
          <p:nvPr/>
        </p:nvPicPr>
        <p:blipFill>
          <a:blip r:embed="rId4">
            <a:alphaModFix/>
          </a:blip>
          <a:stretch>
            <a:fillRect/>
          </a:stretch>
        </p:blipFill>
        <p:spPr>
          <a:xfrm>
            <a:off x="0" y="-425300"/>
            <a:ext cx="2489850" cy="248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AGENDA</a:t>
            </a:r>
            <a:endParaRPr/>
          </a:p>
        </p:txBody>
      </p:sp>
      <p:sp>
        <p:nvSpPr>
          <p:cNvPr id="144" name="Google Shape;144;p27"/>
          <p:cNvSpPr txBox="1">
            <a:spLocks noGrp="1"/>
          </p:cNvSpPr>
          <p:nvPr>
            <p:ph type="ctrTitle" idx="2"/>
          </p:nvPr>
        </p:nvSpPr>
        <p:spPr>
          <a:xfrm>
            <a:off x="783475" y="690425"/>
            <a:ext cx="1581000" cy="34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Business Values</a:t>
            </a:r>
            <a:endParaRPr/>
          </a:p>
        </p:txBody>
      </p:sp>
      <p:sp>
        <p:nvSpPr>
          <p:cNvPr id="145" name="Google Shape;145;p27"/>
          <p:cNvSpPr txBox="1">
            <a:spLocks noGrp="1"/>
          </p:cNvSpPr>
          <p:nvPr>
            <p:ph type="ctrTitle" idx="9"/>
          </p:nvPr>
        </p:nvSpPr>
        <p:spPr>
          <a:xfrm>
            <a:off x="1249325" y="1616900"/>
            <a:ext cx="1107600" cy="375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OpenPose</a:t>
            </a:r>
            <a:endParaRPr/>
          </a:p>
        </p:txBody>
      </p:sp>
      <p:sp>
        <p:nvSpPr>
          <p:cNvPr id="146" name="Google Shape;146;p27"/>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7" name="Google Shape;147;p27"/>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8" name="Google Shape;148;p27"/>
          <p:cNvSpPr txBox="1">
            <a:spLocks noGrp="1"/>
          </p:cNvSpPr>
          <p:nvPr>
            <p:ph type="title" idx="4"/>
          </p:nvPr>
        </p:nvSpPr>
        <p:spPr>
          <a:xfrm>
            <a:off x="2441277" y="1515800"/>
            <a:ext cx="771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49" name="Google Shape;149;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27"/>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27"/>
          <p:cNvSpPr txBox="1">
            <a:spLocks noGrp="1"/>
          </p:cNvSpPr>
          <p:nvPr>
            <p:ph type="title" idx="6"/>
          </p:nvPr>
        </p:nvSpPr>
        <p:spPr>
          <a:xfrm>
            <a:off x="5940308" y="255696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52" name="Google Shape;152;p27"/>
          <p:cNvSpPr txBox="1">
            <a:spLocks noGrp="1"/>
          </p:cNvSpPr>
          <p:nvPr>
            <p:ph type="title" idx="7"/>
          </p:nvPr>
        </p:nvSpPr>
        <p:spPr>
          <a:xfrm>
            <a:off x="5931158" y="34640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3" name="Google Shape;153;p27"/>
          <p:cNvSpPr txBox="1">
            <a:spLocks noGrp="1"/>
          </p:cNvSpPr>
          <p:nvPr>
            <p:ph type="title" idx="8"/>
          </p:nvPr>
        </p:nvSpPr>
        <p:spPr>
          <a:xfrm>
            <a:off x="5931158" y="43281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sp>
        <p:nvSpPr>
          <p:cNvPr id="154" name="Google Shape;154;p27"/>
          <p:cNvSpPr txBox="1">
            <a:spLocks noGrp="1"/>
          </p:cNvSpPr>
          <p:nvPr>
            <p:ph type="ctrTitle" idx="14"/>
          </p:nvPr>
        </p:nvSpPr>
        <p:spPr>
          <a:xfrm>
            <a:off x="485900" y="2609025"/>
            <a:ext cx="1837500" cy="48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Action Recognition models</a:t>
            </a:r>
            <a:endParaRPr/>
          </a:p>
        </p:txBody>
      </p:sp>
      <p:sp>
        <p:nvSpPr>
          <p:cNvPr id="155" name="Google Shape;155;p27"/>
          <p:cNvSpPr txBox="1">
            <a:spLocks noGrp="1"/>
          </p:cNvSpPr>
          <p:nvPr>
            <p:ph type="ctrTitle" idx="16"/>
          </p:nvPr>
        </p:nvSpPr>
        <p:spPr>
          <a:xfrm>
            <a:off x="6829850" y="2658075"/>
            <a:ext cx="1314600" cy="37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156" name="Google Shape;156;p27"/>
          <p:cNvSpPr txBox="1">
            <a:spLocks noGrp="1"/>
          </p:cNvSpPr>
          <p:nvPr>
            <p:ph type="ctrTitle" idx="18"/>
          </p:nvPr>
        </p:nvSpPr>
        <p:spPr>
          <a:xfrm>
            <a:off x="6820700" y="3565125"/>
            <a:ext cx="771600" cy="37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a:t>
            </a:r>
            <a:endParaRPr/>
          </a:p>
        </p:txBody>
      </p:sp>
      <p:sp>
        <p:nvSpPr>
          <p:cNvPr id="157" name="Google Shape;157;p27"/>
          <p:cNvSpPr txBox="1">
            <a:spLocks noGrp="1"/>
          </p:cNvSpPr>
          <p:nvPr>
            <p:ph type="ctrTitle" idx="20"/>
          </p:nvPr>
        </p:nvSpPr>
        <p:spPr>
          <a:xfrm>
            <a:off x="6773383" y="43281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Challenges &amp; Further Improvement</a:t>
            </a:r>
            <a:endParaRPr/>
          </a:p>
        </p:txBody>
      </p:sp>
      <p:sp>
        <p:nvSpPr>
          <p:cNvPr id="158" name="Google Shape;158;p27"/>
          <p:cNvSpPr txBox="1">
            <a:spLocks noGrp="1"/>
          </p:cNvSpPr>
          <p:nvPr>
            <p:ph type="title" idx="6"/>
          </p:nvPr>
        </p:nvSpPr>
        <p:spPr>
          <a:xfrm>
            <a:off x="2458483" y="331366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59" name="Google Shape;159;p27"/>
          <p:cNvSpPr txBox="1">
            <a:spLocks noGrp="1"/>
          </p:cNvSpPr>
          <p:nvPr>
            <p:ph type="ctrTitle" idx="16"/>
          </p:nvPr>
        </p:nvSpPr>
        <p:spPr>
          <a:xfrm>
            <a:off x="648200" y="3401575"/>
            <a:ext cx="1974300" cy="48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Counting Recognition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Deployment</a:t>
            </a:r>
            <a:endParaRPr/>
          </a:p>
        </p:txBody>
      </p:sp>
      <p:sp>
        <p:nvSpPr>
          <p:cNvPr id="482" name="Google Shape;482;p45"/>
          <p:cNvSpPr txBox="1">
            <a:spLocks noGrp="1"/>
          </p:cNvSpPr>
          <p:nvPr>
            <p:ph type="ctrTitle" idx="2"/>
          </p:nvPr>
        </p:nvSpPr>
        <p:spPr>
          <a:xfrm>
            <a:off x="317125" y="893325"/>
            <a:ext cx="4287600" cy="1484700"/>
          </a:xfrm>
          <a:prstGeom prst="rect">
            <a:avLst/>
          </a:prstGeom>
        </p:spPr>
        <p:txBody>
          <a:bodyPr spcFirstLastPara="1" wrap="square" lIns="91425" tIns="91425" rIns="91425" bIns="91425" anchor="b" anchorCtr="0">
            <a:noAutofit/>
          </a:bodyPr>
          <a:lstStyle/>
          <a:p>
            <a:pPr marL="457200" lvl="0" indent="-355600" algn="l" rtl="0">
              <a:spcBef>
                <a:spcPts val="0"/>
              </a:spcBef>
              <a:spcAft>
                <a:spcPts val="0"/>
              </a:spcAft>
              <a:buSzPts val="2000"/>
              <a:buChar char="-"/>
            </a:pPr>
            <a:r>
              <a:rPr lang="en"/>
              <a:t>Flask, HTML, CSS</a:t>
            </a:r>
            <a:endParaRPr/>
          </a:p>
          <a:p>
            <a:pPr marL="457200" lvl="0" indent="-355600" algn="l" rtl="0">
              <a:spcBef>
                <a:spcPts val="0"/>
              </a:spcBef>
              <a:spcAft>
                <a:spcPts val="0"/>
              </a:spcAft>
              <a:buSzPts val="2000"/>
              <a:buChar char="-"/>
            </a:pPr>
            <a:r>
              <a:rPr lang="en"/>
              <a:t>3 webpages</a:t>
            </a:r>
            <a:endParaRPr/>
          </a:p>
          <a:p>
            <a:pPr marL="914400" lvl="1" indent="-355600" algn="l" rtl="0">
              <a:spcBef>
                <a:spcPts val="0"/>
              </a:spcBef>
              <a:spcAft>
                <a:spcPts val="0"/>
              </a:spcAft>
              <a:buSzPts val="2000"/>
              <a:buChar char="-"/>
            </a:pPr>
            <a:r>
              <a:rPr lang="en"/>
              <a:t>I</a:t>
            </a:r>
            <a:r>
              <a:rPr lang="en" sz="1700"/>
              <a:t>ndex Page</a:t>
            </a:r>
            <a:endParaRPr sz="1700"/>
          </a:p>
          <a:p>
            <a:pPr marL="914400" lvl="1" indent="-336550" algn="l" rtl="0">
              <a:spcBef>
                <a:spcPts val="0"/>
              </a:spcBef>
              <a:spcAft>
                <a:spcPts val="0"/>
              </a:spcAft>
              <a:buSzPts val="1700"/>
              <a:buChar char="-"/>
            </a:pPr>
            <a:r>
              <a:rPr lang="en" sz="1700"/>
              <a:t>Squat Page/ Plank Page</a:t>
            </a:r>
            <a:endParaRPr sz="1700"/>
          </a:p>
          <a:p>
            <a:pPr marL="914400" lvl="1" indent="-336550" algn="l" rtl="0">
              <a:spcBef>
                <a:spcPts val="0"/>
              </a:spcBef>
              <a:spcAft>
                <a:spcPts val="0"/>
              </a:spcAft>
              <a:buSzPts val="1700"/>
              <a:buChar char="-"/>
            </a:pPr>
            <a:r>
              <a:rPr lang="en" sz="1700"/>
              <a:t>Squat Result Page/ Plank Result Page</a:t>
            </a:r>
            <a:endParaRPr sz="1700"/>
          </a:p>
        </p:txBody>
      </p:sp>
      <p:cxnSp>
        <p:nvCxnSpPr>
          <p:cNvPr id="483" name="Google Shape;483;p45"/>
          <p:cNvCxnSpPr>
            <a:stCxn id="484" idx="2"/>
            <a:endCxn id="485" idx="0"/>
          </p:cNvCxnSpPr>
          <p:nvPr/>
        </p:nvCxnSpPr>
        <p:spPr>
          <a:xfrm rot="-5400000" flipH="1">
            <a:off x="5984200" y="2110963"/>
            <a:ext cx="762000" cy="1770300"/>
          </a:xfrm>
          <a:prstGeom prst="bentConnector3">
            <a:avLst>
              <a:gd name="adj1" fmla="val 50000"/>
            </a:avLst>
          </a:prstGeom>
          <a:noFill/>
          <a:ln w="9525" cap="flat" cmpd="sng">
            <a:solidFill>
              <a:srgbClr val="C2C2C2"/>
            </a:solidFill>
            <a:prstDash val="solid"/>
            <a:miter lim="8000"/>
            <a:headEnd type="none" w="sm" len="sm"/>
            <a:tailEnd type="none" w="sm" len="sm"/>
          </a:ln>
        </p:spPr>
      </p:cxnSp>
      <p:cxnSp>
        <p:nvCxnSpPr>
          <p:cNvPr id="486" name="Google Shape;486;p45"/>
          <p:cNvCxnSpPr>
            <a:stCxn id="487" idx="0"/>
            <a:endCxn id="484" idx="2"/>
          </p:cNvCxnSpPr>
          <p:nvPr/>
        </p:nvCxnSpPr>
        <p:spPr>
          <a:xfrm rot="-5400000">
            <a:off x="4213900" y="2110963"/>
            <a:ext cx="762000" cy="1770300"/>
          </a:xfrm>
          <a:prstGeom prst="bentConnector3">
            <a:avLst>
              <a:gd name="adj1" fmla="val 50000"/>
            </a:avLst>
          </a:prstGeom>
          <a:noFill/>
          <a:ln w="9525" cap="flat" cmpd="sng">
            <a:solidFill>
              <a:srgbClr val="C2C2C2"/>
            </a:solidFill>
            <a:prstDash val="solid"/>
            <a:miter lim="8000"/>
            <a:headEnd type="none" w="sm" len="sm"/>
            <a:tailEnd type="none" w="sm" len="sm"/>
          </a:ln>
        </p:spPr>
      </p:cxnSp>
      <p:cxnSp>
        <p:nvCxnSpPr>
          <p:cNvPr id="488" name="Google Shape;488;p45"/>
          <p:cNvCxnSpPr>
            <a:stCxn id="489" idx="0"/>
            <a:endCxn id="487" idx="2"/>
          </p:cNvCxnSpPr>
          <p:nvPr/>
        </p:nvCxnSpPr>
        <p:spPr>
          <a:xfrm rot="-5400000">
            <a:off x="3329050" y="4200388"/>
            <a:ext cx="762000" cy="600"/>
          </a:xfrm>
          <a:prstGeom prst="bentConnector3">
            <a:avLst>
              <a:gd name="adj1" fmla="val 50005"/>
            </a:avLst>
          </a:prstGeom>
          <a:noFill/>
          <a:ln w="9525" cap="flat" cmpd="sng">
            <a:solidFill>
              <a:srgbClr val="C2C2C2"/>
            </a:solidFill>
            <a:prstDash val="solid"/>
            <a:miter lim="8000"/>
            <a:headEnd type="none" w="sm" len="sm"/>
            <a:tailEnd type="none" w="sm" len="sm"/>
          </a:ln>
        </p:spPr>
      </p:cxnSp>
      <p:cxnSp>
        <p:nvCxnSpPr>
          <p:cNvPr id="490" name="Google Shape;490;p45"/>
          <p:cNvCxnSpPr>
            <a:stCxn id="491" idx="0"/>
            <a:endCxn id="485" idx="2"/>
          </p:cNvCxnSpPr>
          <p:nvPr/>
        </p:nvCxnSpPr>
        <p:spPr>
          <a:xfrm rot="-5400000">
            <a:off x="6869650" y="4200388"/>
            <a:ext cx="762000" cy="600"/>
          </a:xfrm>
          <a:prstGeom prst="bentConnector3">
            <a:avLst>
              <a:gd name="adj1" fmla="val 50005"/>
            </a:avLst>
          </a:prstGeom>
          <a:noFill/>
          <a:ln w="9525" cap="flat" cmpd="sng">
            <a:solidFill>
              <a:srgbClr val="C2C2C2"/>
            </a:solidFill>
            <a:prstDash val="solid"/>
            <a:miter lim="8000"/>
            <a:headEnd type="none" w="sm" len="sm"/>
            <a:tailEnd type="none" w="sm" len="sm"/>
          </a:ln>
        </p:spPr>
      </p:cxnSp>
      <p:grpSp>
        <p:nvGrpSpPr>
          <p:cNvPr id="492" name="Google Shape;492;p45"/>
          <p:cNvGrpSpPr/>
          <p:nvPr/>
        </p:nvGrpSpPr>
        <p:grpSpPr>
          <a:xfrm>
            <a:off x="4711000" y="2172600"/>
            <a:ext cx="1538100" cy="442513"/>
            <a:chOff x="3802950" y="1145950"/>
            <a:chExt cx="1538100" cy="442513"/>
          </a:xfrm>
        </p:grpSpPr>
        <p:sp>
          <p:nvSpPr>
            <p:cNvPr id="484" name="Google Shape;484;p45"/>
            <p:cNvSpPr txBox="1"/>
            <p:nvPr/>
          </p:nvSpPr>
          <p:spPr>
            <a:xfrm>
              <a:off x="3802950" y="1145963"/>
              <a:ext cx="1538100" cy="442500"/>
            </a:xfrm>
            <a:prstGeom prst="rect">
              <a:avLst/>
            </a:prstGeom>
            <a:solidFill>
              <a:srgbClr val="155B54"/>
            </a:solidFill>
            <a:ln w="19050" cap="flat" cmpd="sng">
              <a:solidFill>
                <a:srgbClr val="155B54"/>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Index Page</a:t>
              </a:r>
              <a:endParaRPr sz="1000">
                <a:solidFill>
                  <a:srgbClr val="FFFFFF"/>
                </a:solidFill>
                <a:latin typeface="Roboto"/>
                <a:ea typeface="Roboto"/>
                <a:cs typeface="Roboto"/>
                <a:sym typeface="Roboto"/>
              </a:endParaRPr>
            </a:p>
          </p:txBody>
        </p:sp>
        <p:sp>
          <p:nvSpPr>
            <p:cNvPr id="493" name="Google Shape;493;p45"/>
            <p:cNvSpPr/>
            <p:nvPr/>
          </p:nvSpPr>
          <p:spPr>
            <a:xfrm>
              <a:off x="3802950" y="1145950"/>
              <a:ext cx="1538100" cy="5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45"/>
          <p:cNvGrpSpPr/>
          <p:nvPr/>
        </p:nvGrpSpPr>
        <p:grpSpPr>
          <a:xfrm>
            <a:off x="2940700" y="3377100"/>
            <a:ext cx="1538100" cy="442513"/>
            <a:chOff x="2032650" y="2350450"/>
            <a:chExt cx="1538100" cy="442513"/>
          </a:xfrm>
        </p:grpSpPr>
        <p:sp>
          <p:nvSpPr>
            <p:cNvPr id="487" name="Google Shape;487;p45"/>
            <p:cNvSpPr txBox="1"/>
            <p:nvPr/>
          </p:nvSpPr>
          <p:spPr>
            <a:xfrm>
              <a:off x="2032650" y="2350463"/>
              <a:ext cx="1538100" cy="442500"/>
            </a:xfrm>
            <a:prstGeom prst="rect">
              <a:avLst/>
            </a:prstGeom>
            <a:solidFill>
              <a:srgbClr val="1D7E74"/>
            </a:solidFill>
            <a:ln w="19050" cap="flat" cmpd="sng">
              <a:solidFill>
                <a:srgbClr val="1D7E74"/>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Squat Page</a:t>
              </a:r>
              <a:endParaRPr sz="1000">
                <a:solidFill>
                  <a:srgbClr val="FFFFFF"/>
                </a:solidFill>
                <a:latin typeface="Roboto"/>
                <a:ea typeface="Roboto"/>
                <a:cs typeface="Roboto"/>
                <a:sym typeface="Roboto"/>
              </a:endParaRPr>
            </a:p>
          </p:txBody>
        </p:sp>
        <p:sp>
          <p:nvSpPr>
            <p:cNvPr id="495" name="Google Shape;495;p45"/>
            <p:cNvSpPr/>
            <p:nvPr/>
          </p:nvSpPr>
          <p:spPr>
            <a:xfrm>
              <a:off x="2032650" y="2350450"/>
              <a:ext cx="1538100" cy="5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5"/>
          <p:cNvGrpSpPr/>
          <p:nvPr/>
        </p:nvGrpSpPr>
        <p:grpSpPr>
          <a:xfrm>
            <a:off x="6481300" y="3377100"/>
            <a:ext cx="1538100" cy="442513"/>
            <a:chOff x="5573250" y="2350450"/>
            <a:chExt cx="1538100" cy="442513"/>
          </a:xfrm>
        </p:grpSpPr>
        <p:sp>
          <p:nvSpPr>
            <p:cNvPr id="485" name="Google Shape;485;p45"/>
            <p:cNvSpPr txBox="1"/>
            <p:nvPr/>
          </p:nvSpPr>
          <p:spPr>
            <a:xfrm>
              <a:off x="5573250" y="2350463"/>
              <a:ext cx="1538100" cy="442500"/>
            </a:xfrm>
            <a:prstGeom prst="rect">
              <a:avLst/>
            </a:prstGeom>
            <a:solidFill>
              <a:srgbClr val="1D7E74"/>
            </a:solidFill>
            <a:ln w="19050" cap="flat" cmpd="sng">
              <a:solidFill>
                <a:srgbClr val="1D7E74"/>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1000">
                <a:solidFill>
                  <a:srgbClr val="FFFFFF"/>
                </a:solidFill>
                <a:latin typeface="Roboto"/>
                <a:ea typeface="Roboto"/>
                <a:cs typeface="Roboto"/>
                <a:sym typeface="Roboto"/>
              </a:endParaRPr>
            </a:p>
            <a:p>
              <a:pPr marL="0" lvl="0" indent="0" algn="l" rtl="0">
                <a:spcBef>
                  <a:spcPts val="0"/>
                </a:spcBef>
                <a:spcAft>
                  <a:spcPts val="0"/>
                </a:spcAft>
                <a:buNone/>
              </a:pPr>
              <a:r>
                <a:rPr lang="en" sz="1000">
                  <a:solidFill>
                    <a:srgbClr val="FFFFFF"/>
                  </a:solidFill>
                  <a:latin typeface="Roboto"/>
                  <a:ea typeface="Roboto"/>
                  <a:cs typeface="Roboto"/>
                  <a:sym typeface="Roboto"/>
                </a:rPr>
                <a:t>Plank Page</a:t>
              </a:r>
              <a:endParaRPr sz="1000">
                <a:solidFill>
                  <a:srgbClr val="FFFFFF"/>
                </a:solidFill>
                <a:latin typeface="Roboto"/>
                <a:ea typeface="Roboto"/>
                <a:cs typeface="Roboto"/>
                <a:sym typeface="Roboto"/>
              </a:endParaRPr>
            </a:p>
          </p:txBody>
        </p:sp>
        <p:sp>
          <p:nvSpPr>
            <p:cNvPr id="497" name="Google Shape;497;p45"/>
            <p:cNvSpPr/>
            <p:nvPr/>
          </p:nvSpPr>
          <p:spPr>
            <a:xfrm>
              <a:off x="5573250" y="2350450"/>
              <a:ext cx="1538100" cy="5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45"/>
          <p:cNvGrpSpPr/>
          <p:nvPr/>
        </p:nvGrpSpPr>
        <p:grpSpPr>
          <a:xfrm>
            <a:off x="6481300" y="4581688"/>
            <a:ext cx="1538100" cy="442500"/>
            <a:chOff x="4728000" y="3555038"/>
            <a:chExt cx="1538100" cy="442500"/>
          </a:xfrm>
        </p:grpSpPr>
        <p:sp>
          <p:nvSpPr>
            <p:cNvPr id="491" name="Google Shape;491;p45"/>
            <p:cNvSpPr txBox="1"/>
            <p:nvPr/>
          </p:nvSpPr>
          <p:spPr>
            <a:xfrm>
              <a:off x="4728000" y="3555038"/>
              <a:ext cx="1538100" cy="442500"/>
            </a:xfrm>
            <a:prstGeom prst="rect">
              <a:avLst/>
            </a:prstGeom>
            <a:solidFill>
              <a:srgbClr val="249C90"/>
            </a:solidFill>
            <a:ln w="19050" cap="flat" cmpd="sng">
              <a:solidFill>
                <a:srgbClr val="249C90"/>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sz="1000">
                <a:solidFill>
                  <a:srgbClr val="FFFFFF"/>
                </a:solidFill>
                <a:latin typeface="Roboto"/>
                <a:ea typeface="Roboto"/>
                <a:cs typeface="Roboto"/>
                <a:sym typeface="Roboto"/>
              </a:endParaRPr>
            </a:p>
            <a:p>
              <a:pPr marL="0" lvl="0" indent="0" algn="l" rtl="0">
                <a:spcBef>
                  <a:spcPts val="0"/>
                </a:spcBef>
                <a:spcAft>
                  <a:spcPts val="0"/>
                </a:spcAft>
                <a:buNone/>
              </a:pPr>
              <a:r>
                <a:rPr lang="en" sz="1000">
                  <a:solidFill>
                    <a:srgbClr val="FFFFFF"/>
                  </a:solidFill>
                  <a:latin typeface="Roboto"/>
                  <a:ea typeface="Roboto"/>
                  <a:cs typeface="Roboto"/>
                  <a:sym typeface="Roboto"/>
                </a:rPr>
                <a:t>Plank Result Page</a:t>
              </a:r>
              <a:endParaRPr sz="1000">
                <a:solidFill>
                  <a:srgbClr val="FFFFFF"/>
                </a:solidFill>
                <a:latin typeface="Roboto"/>
                <a:ea typeface="Roboto"/>
                <a:cs typeface="Roboto"/>
                <a:sym typeface="Roboto"/>
              </a:endParaRPr>
            </a:p>
          </p:txBody>
        </p:sp>
        <p:sp>
          <p:nvSpPr>
            <p:cNvPr id="499" name="Google Shape;499;p45"/>
            <p:cNvSpPr/>
            <p:nvPr/>
          </p:nvSpPr>
          <p:spPr>
            <a:xfrm>
              <a:off x="4728000" y="3555100"/>
              <a:ext cx="1538100" cy="5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45"/>
          <p:cNvGrpSpPr/>
          <p:nvPr/>
        </p:nvGrpSpPr>
        <p:grpSpPr>
          <a:xfrm>
            <a:off x="2940700" y="4581688"/>
            <a:ext cx="1538100" cy="442500"/>
            <a:chOff x="1187400" y="3555038"/>
            <a:chExt cx="1538100" cy="442500"/>
          </a:xfrm>
        </p:grpSpPr>
        <p:sp>
          <p:nvSpPr>
            <p:cNvPr id="489" name="Google Shape;489;p45"/>
            <p:cNvSpPr txBox="1"/>
            <p:nvPr/>
          </p:nvSpPr>
          <p:spPr>
            <a:xfrm>
              <a:off x="1187400" y="3555038"/>
              <a:ext cx="1538100" cy="442500"/>
            </a:xfrm>
            <a:prstGeom prst="rect">
              <a:avLst/>
            </a:prstGeom>
            <a:solidFill>
              <a:srgbClr val="249C90"/>
            </a:solidFill>
            <a:ln w="19050" cap="flat" cmpd="sng">
              <a:solidFill>
                <a:srgbClr val="249C90"/>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Squat Result Page</a:t>
              </a:r>
              <a:endParaRPr sz="1000">
                <a:solidFill>
                  <a:srgbClr val="FFFFFF"/>
                </a:solidFill>
                <a:latin typeface="Roboto"/>
                <a:ea typeface="Roboto"/>
                <a:cs typeface="Roboto"/>
                <a:sym typeface="Roboto"/>
              </a:endParaRPr>
            </a:p>
          </p:txBody>
        </p:sp>
        <p:sp>
          <p:nvSpPr>
            <p:cNvPr id="501" name="Google Shape;501;p45"/>
            <p:cNvSpPr/>
            <p:nvPr/>
          </p:nvSpPr>
          <p:spPr>
            <a:xfrm>
              <a:off x="1187400" y="3555100"/>
              <a:ext cx="1538100" cy="5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45"/>
          <p:cNvSpPr txBox="1"/>
          <p:nvPr/>
        </p:nvSpPr>
        <p:spPr>
          <a:xfrm>
            <a:off x="3313500" y="2447875"/>
            <a:ext cx="10356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Choose Squat</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503" name="Google Shape;503;p45"/>
          <p:cNvSpPr txBox="1"/>
          <p:nvPr/>
        </p:nvSpPr>
        <p:spPr>
          <a:xfrm>
            <a:off x="6611000" y="2447875"/>
            <a:ext cx="10356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Choose Plank</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504" name="Google Shape;504;p45"/>
          <p:cNvSpPr txBox="1"/>
          <p:nvPr/>
        </p:nvSpPr>
        <p:spPr>
          <a:xfrm>
            <a:off x="1672900" y="3266750"/>
            <a:ext cx="10356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Submit Number of Squats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505" name="Google Shape;505;p45"/>
          <p:cNvSpPr txBox="1"/>
          <p:nvPr/>
        </p:nvSpPr>
        <p:spPr>
          <a:xfrm>
            <a:off x="8108400" y="3266738"/>
            <a:ext cx="10356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Submit Duration of Plank</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506" name="Google Shape;506;p45"/>
          <p:cNvSpPr txBox="1"/>
          <p:nvPr/>
        </p:nvSpPr>
        <p:spPr>
          <a:xfrm>
            <a:off x="3845400" y="4012400"/>
            <a:ext cx="10356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Show Result</a:t>
            </a:r>
            <a:endParaRPr>
              <a:solidFill>
                <a:srgbClr val="FFFFFF"/>
              </a:solidFill>
            </a:endParaRPr>
          </a:p>
        </p:txBody>
      </p:sp>
      <p:sp>
        <p:nvSpPr>
          <p:cNvPr id="507" name="Google Shape;507;p45"/>
          <p:cNvSpPr txBox="1"/>
          <p:nvPr/>
        </p:nvSpPr>
        <p:spPr>
          <a:xfrm>
            <a:off x="6114550" y="4012400"/>
            <a:ext cx="10356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Show Result</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46"/>
          <p:cNvPicPr preferRelativeResize="0"/>
          <p:nvPr/>
        </p:nvPicPr>
        <p:blipFill rotWithShape="1">
          <a:blip r:embed="rId3">
            <a:alphaModFix amt="20000"/>
          </a:blip>
          <a:srcRect t="15469"/>
          <a:stretch/>
        </p:blipFill>
        <p:spPr>
          <a:xfrm>
            <a:off x="10" y="0"/>
            <a:ext cx="9143990" cy="5143500"/>
          </a:xfrm>
          <a:prstGeom prst="rect">
            <a:avLst/>
          </a:prstGeom>
          <a:noFill/>
          <a:ln>
            <a:noFill/>
          </a:ln>
        </p:spPr>
      </p:pic>
      <p:sp>
        <p:nvSpPr>
          <p:cNvPr id="513" name="Google Shape;513;p46"/>
          <p:cNvSpPr txBox="1">
            <a:spLocks noGrp="1"/>
          </p:cNvSpPr>
          <p:nvPr>
            <p:ph type="ctrTitle"/>
          </p:nvPr>
        </p:nvSpPr>
        <p:spPr>
          <a:xfrm flipH="1">
            <a:off x="2321050" y="2705900"/>
            <a:ext cx="1634400" cy="94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a:t>
            </a:r>
            <a:endParaRPr/>
          </a:p>
        </p:txBody>
      </p:sp>
      <p:sp>
        <p:nvSpPr>
          <p:cNvPr id="514" name="Google Shape;514;p46"/>
          <p:cNvSpPr txBox="1">
            <a:spLocks noGrp="1"/>
          </p:cNvSpPr>
          <p:nvPr>
            <p:ph type="title" idx="2"/>
          </p:nvPr>
        </p:nvSpPr>
        <p:spPr>
          <a:xfrm flipH="1">
            <a:off x="2260350" y="1684625"/>
            <a:ext cx="17898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cxnSp>
        <p:nvCxnSpPr>
          <p:cNvPr id="515" name="Google Shape;515;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pic>
        <p:nvPicPr>
          <p:cNvPr id="516" name="Google Shape;516;p46"/>
          <p:cNvPicPr preferRelativeResize="0"/>
          <p:nvPr/>
        </p:nvPicPr>
        <p:blipFill>
          <a:blip r:embed="rId4">
            <a:alphaModFix/>
          </a:blip>
          <a:stretch>
            <a:fillRect/>
          </a:stretch>
        </p:blipFill>
        <p:spPr>
          <a:xfrm>
            <a:off x="0" y="-425300"/>
            <a:ext cx="2489850" cy="248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7"/>
          <p:cNvSpPr txBox="1">
            <a:spLocks noGrp="1"/>
          </p:cNvSpPr>
          <p:nvPr>
            <p:ph type="ctrTitle"/>
          </p:nvPr>
        </p:nvSpPr>
        <p:spPr>
          <a:xfrm rot="-5400000">
            <a:off x="-1499900" y="2330100"/>
            <a:ext cx="3842100" cy="48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Deployment Demo: Squat</a:t>
            </a:r>
            <a:endParaRPr sz="2000"/>
          </a:p>
        </p:txBody>
      </p:sp>
      <p:pic>
        <p:nvPicPr>
          <p:cNvPr id="2" name="SquatDemoUltimate" descr="SquatDemoUltimate">
            <a:hlinkClick r:id="" action="ppaction://media"/>
            <a:extLst>
              <a:ext uri="{FF2B5EF4-FFF2-40B4-BE49-F238E27FC236}">
                <a16:creationId xmlns:a16="http://schemas.microsoft.com/office/drawing/2014/main" id="{BFD285B9-ABB2-3143-854C-9ADB273784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5736" y="174091"/>
            <a:ext cx="6492527" cy="4654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8"/>
          <p:cNvSpPr txBox="1">
            <a:spLocks noGrp="1"/>
          </p:cNvSpPr>
          <p:nvPr>
            <p:ph type="ctrTitle"/>
          </p:nvPr>
        </p:nvSpPr>
        <p:spPr>
          <a:xfrm rot="-5400000">
            <a:off x="-1355750" y="2329888"/>
            <a:ext cx="3517500" cy="49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Deployment Demo: Plank</a:t>
            </a:r>
            <a:endParaRPr sz="2000"/>
          </a:p>
        </p:txBody>
      </p:sp>
      <p:pic>
        <p:nvPicPr>
          <p:cNvPr id="3" name="PlankDemoUltimate" descr="PlankDemoUltimate">
            <a:hlinkClick r:id="" action="ppaction://media"/>
            <a:extLst>
              <a:ext uri="{FF2B5EF4-FFF2-40B4-BE49-F238E27FC236}">
                <a16:creationId xmlns:a16="http://schemas.microsoft.com/office/drawing/2014/main" id="{0048B5DB-86E7-AD48-917C-8F6FBE3860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5043" y="0"/>
            <a:ext cx="7173913"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49"/>
          <p:cNvPicPr preferRelativeResize="0"/>
          <p:nvPr/>
        </p:nvPicPr>
        <p:blipFill rotWithShape="1">
          <a:blip r:embed="rId3">
            <a:alphaModFix amt="26000"/>
          </a:blip>
          <a:srcRect l="7261"/>
          <a:stretch/>
        </p:blipFill>
        <p:spPr>
          <a:xfrm>
            <a:off x="-48525" y="0"/>
            <a:ext cx="9572300" cy="5213125"/>
          </a:xfrm>
          <a:prstGeom prst="rect">
            <a:avLst/>
          </a:prstGeom>
          <a:noFill/>
          <a:ln>
            <a:noFill/>
          </a:ln>
        </p:spPr>
      </p:pic>
      <p:sp>
        <p:nvSpPr>
          <p:cNvPr id="534" name="Google Shape;534;p49"/>
          <p:cNvSpPr txBox="1">
            <a:spLocks noGrp="1"/>
          </p:cNvSpPr>
          <p:nvPr>
            <p:ph type="ctrTitle"/>
          </p:nvPr>
        </p:nvSpPr>
        <p:spPr>
          <a:xfrm flipH="1">
            <a:off x="1667175" y="2550450"/>
            <a:ext cx="5226600" cy="155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Challenges &amp; Further Improvement</a:t>
            </a:r>
            <a:endParaRPr/>
          </a:p>
        </p:txBody>
      </p:sp>
      <p:sp>
        <p:nvSpPr>
          <p:cNvPr id="535" name="Google Shape;535;p49"/>
          <p:cNvSpPr txBox="1">
            <a:spLocks noGrp="1"/>
          </p:cNvSpPr>
          <p:nvPr>
            <p:ph type="title" idx="2"/>
          </p:nvPr>
        </p:nvSpPr>
        <p:spPr>
          <a:xfrm flipH="1">
            <a:off x="4840575" y="1224725"/>
            <a:ext cx="2053200" cy="139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07</a:t>
            </a:r>
            <a:endParaRPr/>
          </a:p>
        </p:txBody>
      </p:sp>
      <p:cxnSp>
        <p:nvCxnSpPr>
          <p:cNvPr id="536" name="Google Shape;536;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pic>
        <p:nvPicPr>
          <p:cNvPr id="537" name="Google Shape;537;p49"/>
          <p:cNvPicPr preferRelativeResize="0"/>
          <p:nvPr/>
        </p:nvPicPr>
        <p:blipFill>
          <a:blip r:embed="rId4">
            <a:alphaModFix/>
          </a:blip>
          <a:stretch>
            <a:fillRect/>
          </a:stretch>
        </p:blipFill>
        <p:spPr>
          <a:xfrm>
            <a:off x="0" y="-425300"/>
            <a:ext cx="2489850" cy="248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0"/>
          <p:cNvSpPr txBox="1"/>
          <p:nvPr/>
        </p:nvSpPr>
        <p:spPr>
          <a:xfrm>
            <a:off x="2865450" y="272125"/>
            <a:ext cx="3413100" cy="110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Exo 2"/>
                <a:ea typeface="Exo 2"/>
                <a:cs typeface="Exo 2"/>
                <a:sym typeface="Exo 2"/>
              </a:rPr>
              <a:t>Challenges</a:t>
            </a:r>
            <a:endParaRPr>
              <a:latin typeface="Roboto Condensed Light"/>
              <a:ea typeface="Roboto Condensed Light"/>
              <a:cs typeface="Roboto Condensed Light"/>
              <a:sym typeface="Roboto Condensed Light"/>
            </a:endParaRPr>
          </a:p>
        </p:txBody>
      </p:sp>
      <p:sp>
        <p:nvSpPr>
          <p:cNvPr id="543" name="Google Shape;543;p50"/>
          <p:cNvSpPr/>
          <p:nvPr/>
        </p:nvSpPr>
        <p:spPr>
          <a:xfrm>
            <a:off x="1687775" y="1580000"/>
            <a:ext cx="2371200" cy="11055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Exo 2"/>
                <a:ea typeface="Exo 2"/>
                <a:cs typeface="Exo 2"/>
                <a:sym typeface="Exo 2"/>
              </a:rPr>
              <a:t>Hardware restriction- require GPU to run the model</a:t>
            </a:r>
            <a:endParaRPr b="1">
              <a:solidFill>
                <a:schemeClr val="dk1"/>
              </a:solidFill>
              <a:latin typeface="Exo 2"/>
              <a:ea typeface="Exo 2"/>
              <a:cs typeface="Exo 2"/>
              <a:sym typeface="Exo 2"/>
            </a:endParaRPr>
          </a:p>
        </p:txBody>
      </p:sp>
      <p:sp>
        <p:nvSpPr>
          <p:cNvPr id="544" name="Google Shape;544;p50"/>
          <p:cNvSpPr/>
          <p:nvPr/>
        </p:nvSpPr>
        <p:spPr>
          <a:xfrm>
            <a:off x="1687775" y="3240225"/>
            <a:ext cx="2371200" cy="11055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Exo 2"/>
                <a:ea typeface="Exo 2"/>
                <a:cs typeface="Exo 2"/>
                <a:sym typeface="Exo 2"/>
              </a:rPr>
              <a:t>Machine learning process- sensitive to the angle of the sample data </a:t>
            </a:r>
            <a:endParaRPr b="1">
              <a:solidFill>
                <a:schemeClr val="dk1"/>
              </a:solidFill>
              <a:latin typeface="Exo 2"/>
              <a:ea typeface="Exo 2"/>
              <a:cs typeface="Exo 2"/>
              <a:sym typeface="Exo 2"/>
            </a:endParaRPr>
          </a:p>
        </p:txBody>
      </p:sp>
      <p:sp>
        <p:nvSpPr>
          <p:cNvPr id="545" name="Google Shape;545;p50"/>
          <p:cNvSpPr/>
          <p:nvPr/>
        </p:nvSpPr>
        <p:spPr>
          <a:xfrm>
            <a:off x="4792475" y="1580000"/>
            <a:ext cx="2760900" cy="11055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Exo 2"/>
                <a:ea typeface="Exo 2"/>
                <a:cs typeface="Exo 2"/>
                <a:sym typeface="Exo 2"/>
              </a:rPr>
              <a:t>Deployment- the use of client’s webcam restricted from using webapp modules and deploying on GCP</a:t>
            </a:r>
            <a:endParaRPr b="1">
              <a:solidFill>
                <a:schemeClr val="dk1"/>
              </a:solidFill>
              <a:latin typeface="Exo 2"/>
              <a:ea typeface="Exo 2"/>
              <a:cs typeface="Exo 2"/>
              <a:sym typeface="Exo 2"/>
            </a:endParaRPr>
          </a:p>
        </p:txBody>
      </p:sp>
      <p:sp>
        <p:nvSpPr>
          <p:cNvPr id="546" name="Google Shape;546;p50"/>
          <p:cNvSpPr/>
          <p:nvPr/>
        </p:nvSpPr>
        <p:spPr>
          <a:xfrm>
            <a:off x="4987325" y="3240225"/>
            <a:ext cx="2371200" cy="11055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Exo 2"/>
                <a:ea typeface="Exo 2"/>
                <a:cs typeface="Exo 2"/>
                <a:sym typeface="Exo 2"/>
              </a:rPr>
              <a:t>Limited identification of incorrect form</a:t>
            </a:r>
            <a:endParaRPr b="1">
              <a:solidFill>
                <a:schemeClr val="dk1"/>
              </a:solidFill>
              <a:latin typeface="Exo 2"/>
              <a:ea typeface="Exo 2"/>
              <a:cs typeface="Exo 2"/>
              <a:sym typeface="Exo 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1"/>
          <p:cNvSpPr txBox="1"/>
          <p:nvPr/>
        </p:nvSpPr>
        <p:spPr>
          <a:xfrm>
            <a:off x="2865450" y="272125"/>
            <a:ext cx="3413100" cy="110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Exo 2"/>
                <a:ea typeface="Exo 2"/>
                <a:cs typeface="Exo 2"/>
                <a:sym typeface="Exo 2"/>
              </a:rPr>
              <a:t>Further Improvements</a:t>
            </a:r>
            <a:endParaRPr>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3000" b="1">
              <a:solidFill>
                <a:schemeClr val="dk1"/>
              </a:solidFill>
              <a:latin typeface="Exo 2"/>
              <a:ea typeface="Exo 2"/>
              <a:cs typeface="Exo 2"/>
              <a:sym typeface="Exo 2"/>
            </a:endParaRPr>
          </a:p>
        </p:txBody>
      </p:sp>
      <p:sp>
        <p:nvSpPr>
          <p:cNvPr id="552" name="Google Shape;552;p51"/>
          <p:cNvSpPr/>
          <p:nvPr/>
        </p:nvSpPr>
        <p:spPr>
          <a:xfrm>
            <a:off x="1687775" y="1580000"/>
            <a:ext cx="2371200" cy="11055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Exo 2"/>
                <a:ea typeface="Exo 2"/>
                <a:cs typeface="Exo 2"/>
                <a:sym typeface="Exo 2"/>
              </a:rPr>
              <a:t>More Mobile- mobile app and mobile responsive frontend</a:t>
            </a:r>
            <a:endParaRPr b="1">
              <a:solidFill>
                <a:schemeClr val="dk1"/>
              </a:solidFill>
              <a:latin typeface="Exo 2"/>
              <a:ea typeface="Exo 2"/>
              <a:cs typeface="Exo 2"/>
              <a:sym typeface="Exo 2"/>
            </a:endParaRPr>
          </a:p>
        </p:txBody>
      </p:sp>
      <p:sp>
        <p:nvSpPr>
          <p:cNvPr id="553" name="Google Shape;553;p51"/>
          <p:cNvSpPr/>
          <p:nvPr/>
        </p:nvSpPr>
        <p:spPr>
          <a:xfrm>
            <a:off x="1687775" y="3240225"/>
            <a:ext cx="2371200" cy="11055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Exo 2"/>
                <a:ea typeface="Exo 2"/>
                <a:cs typeface="Exo 2"/>
                <a:sym typeface="Exo 2"/>
              </a:rPr>
              <a:t>Camera angle- enable an “all-perspective” operation</a:t>
            </a:r>
            <a:endParaRPr b="1">
              <a:solidFill>
                <a:schemeClr val="dk1"/>
              </a:solidFill>
              <a:latin typeface="Exo 2"/>
              <a:ea typeface="Exo 2"/>
              <a:cs typeface="Exo 2"/>
              <a:sym typeface="Exo 2"/>
            </a:endParaRPr>
          </a:p>
        </p:txBody>
      </p:sp>
      <p:sp>
        <p:nvSpPr>
          <p:cNvPr id="554" name="Google Shape;554;p51"/>
          <p:cNvSpPr/>
          <p:nvPr/>
        </p:nvSpPr>
        <p:spPr>
          <a:xfrm>
            <a:off x="4792475" y="1580000"/>
            <a:ext cx="2760900" cy="11055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Exo 2"/>
                <a:ea typeface="Exo 2"/>
                <a:cs typeface="Exo 2"/>
                <a:sym typeface="Exo 2"/>
              </a:rPr>
              <a:t>Types of exercise- include the detections for more types of exercise, like push-up, sit-up, etc.</a:t>
            </a:r>
            <a:endParaRPr b="1">
              <a:solidFill>
                <a:schemeClr val="dk1"/>
              </a:solidFill>
              <a:latin typeface="Exo 2"/>
              <a:ea typeface="Exo 2"/>
              <a:cs typeface="Exo 2"/>
              <a:sym typeface="Exo 2"/>
            </a:endParaRPr>
          </a:p>
        </p:txBody>
      </p:sp>
      <p:sp>
        <p:nvSpPr>
          <p:cNvPr id="555" name="Google Shape;555;p51"/>
          <p:cNvSpPr/>
          <p:nvPr/>
        </p:nvSpPr>
        <p:spPr>
          <a:xfrm>
            <a:off x="4792625" y="3240225"/>
            <a:ext cx="2760900" cy="11055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Exo 2"/>
                <a:ea typeface="Exo 2"/>
                <a:cs typeface="Exo 2"/>
                <a:sym typeface="Exo 2"/>
              </a:rPr>
              <a:t>Correct skeleton- superimpose a correct skeleton on the image to show what was incorrect actually</a:t>
            </a:r>
            <a:endParaRPr b="1">
              <a:solidFill>
                <a:schemeClr val="dk1"/>
              </a:solidFill>
              <a:latin typeface="Exo 2"/>
              <a:ea typeface="Exo 2"/>
              <a:cs typeface="Exo 2"/>
              <a:sym typeface="Exo 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2"/>
          <p:cNvSpPr/>
          <p:nvPr/>
        </p:nvSpPr>
        <p:spPr>
          <a:xfrm>
            <a:off x="303925" y="836375"/>
            <a:ext cx="4926300" cy="4227300"/>
          </a:xfrm>
          <a:prstGeom prst="snip2DiagRect">
            <a:avLst>
              <a:gd name="adj1" fmla="val 0"/>
              <a:gd name="adj2" fmla="val 4991"/>
            </a:avLst>
          </a:prstGeom>
          <a:solidFill>
            <a:srgbClr val="FFFFFF">
              <a:alpha val="11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2"/>
          <p:cNvSpPr/>
          <p:nvPr/>
        </p:nvSpPr>
        <p:spPr>
          <a:xfrm>
            <a:off x="5440800" y="878825"/>
            <a:ext cx="3528000" cy="2421300"/>
          </a:xfrm>
          <a:prstGeom prst="snip2DiagRect">
            <a:avLst>
              <a:gd name="adj1" fmla="val 0"/>
              <a:gd name="adj2" fmla="val 4991"/>
            </a:avLst>
          </a:prstGeom>
          <a:solidFill>
            <a:srgbClr val="FFFFFF">
              <a:alpha val="11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txBox="1">
            <a:spLocks noGrp="1"/>
          </p:cNvSpPr>
          <p:nvPr>
            <p:ph type="ctrTitle"/>
          </p:nvPr>
        </p:nvSpPr>
        <p:spPr>
          <a:xfrm flipH="1">
            <a:off x="339900" y="356400"/>
            <a:ext cx="1579800" cy="56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Reference</a:t>
            </a:r>
            <a:endParaRPr sz="2000"/>
          </a:p>
        </p:txBody>
      </p:sp>
      <p:sp>
        <p:nvSpPr>
          <p:cNvPr id="563" name="Google Shape;563;p52"/>
          <p:cNvSpPr txBox="1"/>
          <p:nvPr/>
        </p:nvSpPr>
        <p:spPr>
          <a:xfrm>
            <a:off x="339900" y="836375"/>
            <a:ext cx="51009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FFFF"/>
                </a:solidFill>
              </a:rPr>
              <a:t>An overview of human pose estimation with deep learning</a:t>
            </a:r>
            <a:endParaRPr sz="7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rgbClr val="FFFFFF"/>
                </a:solidFill>
                <a:latin typeface="Roboto Condensed Light"/>
                <a:ea typeface="Roboto Condensed Light"/>
                <a:cs typeface="Roboto Condensed Light"/>
                <a:sym typeface="Roboto Condensed Light"/>
              </a:rPr>
              <a:t>https://medium.com/beyondminds/an-overview-of-human-pose-estimation-with-deep-learning-d49eb656739b</a:t>
            </a:r>
            <a:endParaRPr sz="7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Detecting poses with openpose in googlecolab</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https://blog.etereo.io/detecting-poses-with-openpose-in-google-colab-d591dc8d8609</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Exercise classification with machine learning (part II)</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https://towardsdatascience.com/exercise-classification-with-machine-learning-part-ii-d60d1928f31d</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How I created the workout movement counting app using deep learning and optical flow algorithm</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https://towardsdatascience.com/how-i-created-the-workout-movement-counting-app-using-deep-learning-and-optical-flow-89f9d2e087ac</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Human Pose Detection</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https://colab.research.google.com/drive/1CWNzP4ObgGersHu2KaVcNxUluqVo3nNp?usp=sharing</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Introduction to Motion Estimation with optical flow</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https://nanonets.com/blog/optical-flow/</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endParaRPr>
          </a:p>
          <a:p>
            <a:pPr marL="0" lvl="0" indent="0" algn="l" rtl="0">
              <a:spcBef>
                <a:spcPts val="0"/>
              </a:spcBef>
              <a:spcAft>
                <a:spcPts val="0"/>
              </a:spcAft>
              <a:buNone/>
            </a:pPr>
            <a:r>
              <a:rPr lang="en" sz="700">
                <a:solidFill>
                  <a:schemeClr val="dk1"/>
                </a:solidFill>
              </a:rPr>
              <a:t>Just used machine learning in my workout!</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https://towardsdatascience.com/just-used-machine-learning-in-my-workout-ff079b8e1939</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Pose estimation for fitness and physical therapy application</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https://indatalabs.com/resources/human-activity-recognition-fitness-app</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Realtime multiple person 2d pose estimation using tensorflow 2.x</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https://towardsdatascience.com/realtime-multiple-person-2d-pose-estimation-using-tensorflow2-x-93e4c156d45f</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Real-time human pose estimation in the browser with tensorflow.js</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https://medium.com/tensorflow/real-time-human-pose-estimation-in-the-browser-with-tensorflow-js-7dd0bc881cd5</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Used again machine learning in my workout, this time building a personal trainer</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u="sng">
                <a:solidFill>
                  <a:schemeClr val="hlink"/>
                </a:solidFill>
                <a:latin typeface="Roboto Condensed Light"/>
                <a:ea typeface="Roboto Condensed Light"/>
                <a:cs typeface="Roboto Condensed Light"/>
                <a:sym typeface="Roboto Condensed Light"/>
                <a:hlinkClick r:id="rId3"/>
              </a:rPr>
              <a:t>https://towardsdatascience.com/used-again-machine-learning-in-my-workout-this-time-building-a-personal-trainer-3dfae9730c2b</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Video Streaming in Web Browsers with OpenCV &amp; Flask</a:t>
            </a:r>
            <a:endParaRPr sz="700">
              <a:solidFill>
                <a:schemeClr val="dk1"/>
              </a:solidFill>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https://towardsdatascience.com/video-streaming-in-web-browsers-with-opencv-flask-93a38846fe00</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3D openpose estimation in ai fitness coach apps</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https://mobidev.biz/blog/human-pose-estimation-ai-personal-fitness-coach</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6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5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5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5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5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500">
              <a:solidFill>
                <a:srgbClr val="FFFFFF"/>
              </a:solidFill>
              <a:latin typeface="Roboto Condensed Light"/>
              <a:ea typeface="Roboto Condensed Light"/>
              <a:cs typeface="Roboto Condensed Light"/>
              <a:sym typeface="Roboto Condensed Light"/>
            </a:endParaRPr>
          </a:p>
        </p:txBody>
      </p:sp>
      <p:sp>
        <p:nvSpPr>
          <p:cNvPr id="564" name="Google Shape;564;p52"/>
          <p:cNvSpPr txBox="1"/>
          <p:nvPr/>
        </p:nvSpPr>
        <p:spPr>
          <a:xfrm>
            <a:off x="5440800" y="878831"/>
            <a:ext cx="3528000" cy="24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1"/>
                </a:solidFill>
              </a:rPr>
              <a:t>human-pose-estimation-benchmarking-and-action-recognition</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https://github.com/ChengeYang/Human-Pose-Estimation-Benchmarking-and-Action-Recognition</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endParaRPr>
          </a:p>
          <a:p>
            <a:pPr marL="0" lvl="0" indent="0" algn="l" rtl="0">
              <a:spcBef>
                <a:spcPts val="0"/>
              </a:spcBef>
              <a:spcAft>
                <a:spcPts val="0"/>
              </a:spcAft>
              <a:buNone/>
            </a:pPr>
            <a:r>
              <a:rPr lang="en" sz="700">
                <a:solidFill>
                  <a:schemeClr val="dk1"/>
                </a:solidFill>
              </a:rPr>
              <a:t>human -pose -estimation -opencv</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u="sng">
                <a:solidFill>
                  <a:schemeClr val="hlink"/>
                </a:solidFill>
                <a:latin typeface="Roboto Condensed Light"/>
                <a:ea typeface="Roboto Condensed Light"/>
                <a:cs typeface="Roboto Condensed Light"/>
                <a:sym typeface="Roboto Condensed Light"/>
                <a:hlinkClick r:id="rId4"/>
              </a:rPr>
              <a:t>https://github.com/quanhua92/human-pose-estimation-opencv</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rgbClr val="FFFFFF"/>
              </a:solidFill>
            </a:endParaRPr>
          </a:p>
          <a:p>
            <a:pPr marL="0" lvl="0" indent="0" algn="l" rtl="0">
              <a:spcBef>
                <a:spcPts val="0"/>
              </a:spcBef>
              <a:spcAft>
                <a:spcPts val="0"/>
              </a:spcAft>
              <a:buNone/>
            </a:pPr>
            <a:r>
              <a:rPr lang="en" sz="700">
                <a:solidFill>
                  <a:srgbClr val="FFFFFF"/>
                </a:solidFill>
              </a:rPr>
              <a:t>openpose</a:t>
            </a:r>
            <a:endParaRPr sz="7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u="sng">
                <a:solidFill>
                  <a:schemeClr val="hlink"/>
                </a:solidFill>
                <a:latin typeface="Roboto Condensed Light"/>
                <a:ea typeface="Roboto Condensed Light"/>
                <a:cs typeface="Roboto Condensed Light"/>
                <a:sym typeface="Roboto Condensed Light"/>
                <a:hlinkClick r:id="rId5"/>
              </a:rPr>
              <a:t>https://github.com/CMU-Perceptual-Computing-Lab/openpose</a:t>
            </a:r>
            <a:endParaRPr sz="7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Realtime-action-recognition </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https://github.com/felixchenfy/Realtime-Action-Recognition</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tf-pose-estimation</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u="sng">
                <a:solidFill>
                  <a:schemeClr val="hlink"/>
                </a:solidFill>
                <a:latin typeface="Roboto Condensed Light"/>
                <a:ea typeface="Roboto Condensed Light"/>
                <a:cs typeface="Roboto Condensed Light"/>
                <a:sym typeface="Roboto Condensed Light"/>
                <a:hlinkClick r:id="rId6"/>
              </a:rPr>
              <a:t>https://github.com/ildoonet/tf-pose-estimation</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video_streaming_with_flask_example</a:t>
            </a:r>
            <a:endParaRPr sz="700">
              <a:solidFill>
                <a:schemeClr val="dk1"/>
              </a:solidFill>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https://github.com/log0/video_streaming_with_flask_example</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rPr>
              <a:t>workout-evaluation-tf-openpose</a:t>
            </a: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700">
                <a:solidFill>
                  <a:schemeClr val="dk1"/>
                </a:solidFill>
                <a:latin typeface="Roboto Condensed Light"/>
                <a:ea typeface="Roboto Condensed Light"/>
                <a:cs typeface="Roboto Condensed Light"/>
                <a:sym typeface="Roboto Condensed Light"/>
              </a:rPr>
              <a:t>https://github.com/MayankGupta73/Workout-Evaluation-tf-openpose</a:t>
            </a:r>
            <a:endParaRPr sz="700">
              <a:solidFill>
                <a:srgbClr val="FFFFFF"/>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7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5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cxnSp>
        <p:nvCxnSpPr>
          <p:cNvPr id="569" name="Google Shape;569;p53"/>
          <p:cNvCxnSpPr/>
          <p:nvPr/>
        </p:nvCxnSpPr>
        <p:spPr>
          <a:xfrm>
            <a:off x="0" y="4187900"/>
            <a:ext cx="1565700" cy="0"/>
          </a:xfrm>
          <a:prstGeom prst="straightConnector1">
            <a:avLst/>
          </a:prstGeom>
          <a:noFill/>
          <a:ln w="9525" cap="flat" cmpd="sng">
            <a:solidFill>
              <a:schemeClr val="dk2"/>
            </a:solidFill>
            <a:prstDash val="solid"/>
            <a:round/>
            <a:headEnd type="none" w="med" len="med"/>
            <a:tailEnd type="none" w="med" len="med"/>
          </a:ln>
        </p:spPr>
      </p:cxnSp>
      <p:pic>
        <p:nvPicPr>
          <p:cNvPr id="570" name="Google Shape;570;p53"/>
          <p:cNvPicPr preferRelativeResize="0"/>
          <p:nvPr/>
        </p:nvPicPr>
        <p:blipFill>
          <a:blip r:embed="rId3">
            <a:alphaModFix/>
          </a:blip>
          <a:stretch>
            <a:fillRect/>
          </a:stretch>
        </p:blipFill>
        <p:spPr>
          <a:xfrm>
            <a:off x="7916925" y="-170775"/>
            <a:ext cx="1227075" cy="1227099"/>
          </a:xfrm>
          <a:prstGeom prst="rect">
            <a:avLst/>
          </a:prstGeom>
          <a:noFill/>
          <a:ln>
            <a:noFill/>
          </a:ln>
        </p:spPr>
      </p:pic>
      <p:sp>
        <p:nvSpPr>
          <p:cNvPr id="571" name="Google Shape;571;p53"/>
          <p:cNvSpPr txBox="1">
            <a:spLocks noGrp="1"/>
          </p:cNvSpPr>
          <p:nvPr>
            <p:ph type="ctrTitle"/>
          </p:nvPr>
        </p:nvSpPr>
        <p:spPr>
          <a:xfrm flipH="1">
            <a:off x="4202000" y="1639475"/>
            <a:ext cx="3361500" cy="9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latin typeface="Dancing Script"/>
                <a:ea typeface="Dancing Script"/>
                <a:cs typeface="Dancing Script"/>
                <a:sym typeface="Dancing Script"/>
              </a:rPr>
              <a:t>THANKS</a:t>
            </a:r>
            <a:endParaRPr sz="5500">
              <a:latin typeface="Dancing Script"/>
              <a:ea typeface="Dancing Script"/>
              <a:cs typeface="Dancing Script"/>
              <a:sym typeface="Dancing Script"/>
            </a:endParaRPr>
          </a:p>
        </p:txBody>
      </p:sp>
      <p:sp>
        <p:nvSpPr>
          <p:cNvPr id="572" name="Google Shape;572;p53"/>
          <p:cNvSpPr txBox="1"/>
          <p:nvPr/>
        </p:nvSpPr>
        <p:spPr>
          <a:xfrm>
            <a:off x="4259800" y="2718300"/>
            <a:ext cx="3361500" cy="35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omic Sans MS"/>
                <a:ea typeface="Comic Sans MS"/>
                <a:cs typeface="Comic Sans MS"/>
                <a:sym typeface="Comic Sans MS"/>
              </a:rPr>
              <a:t>Does anyone have any questions?</a:t>
            </a:r>
            <a:endParaRPr>
              <a:solidFill>
                <a:srgbClr val="FFFFFF"/>
              </a:solidFill>
              <a:latin typeface="Comic Sans MS"/>
              <a:ea typeface="Comic Sans MS"/>
              <a:cs typeface="Comic Sans MS"/>
              <a:sym typeface="Comic Sans MS"/>
            </a:endParaRPr>
          </a:p>
        </p:txBody>
      </p:sp>
      <p:cxnSp>
        <p:nvCxnSpPr>
          <p:cNvPr id="573" name="Google Shape;573;p53"/>
          <p:cNvCxnSpPr/>
          <p:nvPr/>
        </p:nvCxnSpPr>
        <p:spPr>
          <a:xfrm rot="10800000">
            <a:off x="8156275" y="630125"/>
            <a:ext cx="963300" cy="900"/>
          </a:xfrm>
          <a:prstGeom prst="straightConnector1">
            <a:avLst/>
          </a:prstGeom>
          <a:noFill/>
          <a:ln w="9525" cap="flat" cmpd="sng">
            <a:solidFill>
              <a:schemeClr val="dk2"/>
            </a:solidFill>
            <a:prstDash val="solid"/>
            <a:round/>
            <a:headEnd type="none" w="med" len="med"/>
            <a:tailEnd type="none" w="med" len="med"/>
          </a:ln>
        </p:spPr>
      </p:cxnSp>
      <p:grpSp>
        <p:nvGrpSpPr>
          <p:cNvPr id="574" name="Google Shape;574;p53"/>
          <p:cNvGrpSpPr/>
          <p:nvPr/>
        </p:nvGrpSpPr>
        <p:grpSpPr>
          <a:xfrm>
            <a:off x="8090523" y="808178"/>
            <a:ext cx="279476" cy="279476"/>
            <a:chOff x="1379798" y="1723250"/>
            <a:chExt cx="397887" cy="397887"/>
          </a:xfrm>
        </p:grpSpPr>
        <p:sp>
          <p:nvSpPr>
            <p:cNvPr id="575" name="Google Shape;575;p5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3"/>
          <p:cNvGrpSpPr/>
          <p:nvPr/>
        </p:nvGrpSpPr>
        <p:grpSpPr>
          <a:xfrm>
            <a:off x="7341818" y="808178"/>
            <a:ext cx="279490" cy="279476"/>
            <a:chOff x="266768" y="1721375"/>
            <a:chExt cx="397907" cy="397887"/>
          </a:xfrm>
        </p:grpSpPr>
        <p:sp>
          <p:nvSpPr>
            <p:cNvPr id="580" name="Google Shape;580;p5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3"/>
          <p:cNvGrpSpPr/>
          <p:nvPr/>
        </p:nvGrpSpPr>
        <p:grpSpPr>
          <a:xfrm>
            <a:off x="7716184" y="808178"/>
            <a:ext cx="279461" cy="279476"/>
            <a:chOff x="864491" y="1723250"/>
            <a:chExt cx="397866" cy="397887"/>
          </a:xfrm>
        </p:grpSpPr>
        <p:sp>
          <p:nvSpPr>
            <p:cNvPr id="583" name="Google Shape;583;p5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53"/>
          <p:cNvGrpSpPr/>
          <p:nvPr/>
        </p:nvGrpSpPr>
        <p:grpSpPr>
          <a:xfrm>
            <a:off x="346667" y="2718235"/>
            <a:ext cx="2955351" cy="2425330"/>
            <a:chOff x="238125" y="1676700"/>
            <a:chExt cx="2045650" cy="1779275"/>
          </a:xfrm>
        </p:grpSpPr>
        <p:sp>
          <p:nvSpPr>
            <p:cNvPr id="587" name="Google Shape;587;p53"/>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3"/>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4" name="Google Shape;594;p53"/>
          <p:cNvPicPr preferRelativeResize="0"/>
          <p:nvPr/>
        </p:nvPicPr>
        <p:blipFill rotWithShape="1">
          <a:blip r:embed="rId4">
            <a:alphaModFix/>
          </a:blip>
          <a:srcRect t="17185" b="27557"/>
          <a:stretch/>
        </p:blipFill>
        <p:spPr>
          <a:xfrm>
            <a:off x="494173" y="2847672"/>
            <a:ext cx="2660435" cy="1579452"/>
          </a:xfrm>
          <a:prstGeom prst="rect">
            <a:avLst/>
          </a:prstGeom>
          <a:noFill/>
          <a:ln>
            <a:noFill/>
          </a:ln>
        </p:spPr>
      </p:pic>
      <p:grpSp>
        <p:nvGrpSpPr>
          <p:cNvPr id="595" name="Google Shape;595;p53"/>
          <p:cNvGrpSpPr/>
          <p:nvPr/>
        </p:nvGrpSpPr>
        <p:grpSpPr>
          <a:xfrm>
            <a:off x="2601867" y="4046492"/>
            <a:ext cx="1535904" cy="1097130"/>
            <a:chOff x="3580725" y="2020075"/>
            <a:chExt cx="1344925" cy="1786275"/>
          </a:xfrm>
        </p:grpSpPr>
        <p:sp>
          <p:nvSpPr>
            <p:cNvPr id="596" name="Google Shape;596;p53"/>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4227975"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1" name="Google Shape;601;p53"/>
          <p:cNvPicPr preferRelativeResize="0"/>
          <p:nvPr/>
        </p:nvPicPr>
        <p:blipFill rotWithShape="1">
          <a:blip r:embed="rId4">
            <a:alphaModFix/>
          </a:blip>
          <a:srcRect t="13503" b="22467"/>
          <a:stretch/>
        </p:blipFill>
        <p:spPr>
          <a:xfrm>
            <a:off x="2691350" y="4095800"/>
            <a:ext cx="1357125" cy="966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8"/>
          <p:cNvPicPr preferRelativeResize="0"/>
          <p:nvPr/>
        </p:nvPicPr>
        <p:blipFill rotWithShape="1">
          <a:blip r:embed="rId3">
            <a:alphaModFix amt="27000"/>
          </a:blip>
          <a:srcRect t="15618"/>
          <a:stretch/>
        </p:blipFill>
        <p:spPr>
          <a:xfrm>
            <a:off x="0" y="0"/>
            <a:ext cx="9144002" cy="5143499"/>
          </a:xfrm>
          <a:prstGeom prst="rect">
            <a:avLst/>
          </a:prstGeom>
          <a:noFill/>
          <a:ln>
            <a:noFill/>
          </a:ln>
        </p:spPr>
      </p:pic>
      <p:sp>
        <p:nvSpPr>
          <p:cNvPr id="165" name="Google Shape;165;p28"/>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Values</a:t>
            </a:r>
            <a:endParaRPr/>
          </a:p>
        </p:txBody>
      </p:sp>
      <p:sp>
        <p:nvSpPr>
          <p:cNvPr id="166" name="Google Shape;166;p28"/>
          <p:cNvSpPr txBox="1">
            <a:spLocks noGrp="1"/>
          </p:cNvSpPr>
          <p:nvPr>
            <p:ph type="title" idx="2"/>
          </p:nvPr>
        </p:nvSpPr>
        <p:spPr>
          <a:xfrm flipH="1">
            <a:off x="1147575" y="1961925"/>
            <a:ext cx="1719000" cy="130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67" name="Google Shape;167;p28"/>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pic>
        <p:nvPicPr>
          <p:cNvPr id="168" name="Google Shape;168;p28"/>
          <p:cNvPicPr preferRelativeResize="0"/>
          <p:nvPr/>
        </p:nvPicPr>
        <p:blipFill>
          <a:blip r:embed="rId4">
            <a:alphaModFix/>
          </a:blip>
          <a:stretch>
            <a:fillRect/>
          </a:stretch>
        </p:blipFill>
        <p:spPr>
          <a:xfrm>
            <a:off x="0" y="-425300"/>
            <a:ext cx="2489850" cy="248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i="1">
                <a:solidFill>
                  <a:schemeClr val="dk1"/>
                </a:solidFill>
                <a:latin typeface="Roboto Slab"/>
                <a:ea typeface="Roboto Slab"/>
                <a:cs typeface="Roboto Slab"/>
                <a:sym typeface="Roboto Slab"/>
              </a:rPr>
              <a:t>“Worldwide fitness app market size is predicted to reach USD 15.96 billion mark by 2026. Rising concerns associated with unhealthy habits, evolving consumer lifestyle, and growing obese population are some of the key factors propelling the market expansion.”</a:t>
            </a:r>
            <a:endParaRPr i="1">
              <a:solidFill>
                <a:schemeClr val="dk1"/>
              </a:solidFill>
              <a:latin typeface="Roboto Slab"/>
              <a:ea typeface="Roboto Slab"/>
              <a:cs typeface="Roboto Slab"/>
              <a:sym typeface="Roboto Slab"/>
            </a:endParaRPr>
          </a:p>
          <a:p>
            <a:pPr marL="0" lvl="0" indent="0" algn="l" rtl="0">
              <a:lnSpc>
                <a:spcPct val="115000"/>
              </a:lnSpc>
              <a:spcBef>
                <a:spcPts val="0"/>
              </a:spcBef>
              <a:spcAft>
                <a:spcPts val="0"/>
              </a:spcAft>
              <a:buNone/>
            </a:pPr>
            <a:endParaRPr>
              <a:solidFill>
                <a:schemeClr val="dk1"/>
              </a:solidFill>
              <a:latin typeface="Roboto Slab"/>
              <a:ea typeface="Roboto Slab"/>
              <a:cs typeface="Roboto Slab"/>
              <a:sym typeface="Roboto Slab"/>
            </a:endParaRPr>
          </a:p>
          <a:p>
            <a:pPr marL="0" lvl="0" indent="0" algn="l" rtl="0">
              <a:lnSpc>
                <a:spcPct val="115000"/>
              </a:lnSpc>
              <a:spcBef>
                <a:spcPts val="0"/>
              </a:spcBef>
              <a:spcAft>
                <a:spcPts val="0"/>
              </a:spcAft>
              <a:buNone/>
            </a:pPr>
            <a:r>
              <a:rPr lang="en" sz="900">
                <a:solidFill>
                  <a:schemeClr val="dk1"/>
                </a:solidFill>
                <a:latin typeface="Roboto Slab"/>
                <a:ea typeface="Roboto Slab"/>
                <a:cs typeface="Roboto Slab"/>
                <a:sym typeface="Roboto Slab"/>
              </a:rPr>
              <a:t>(24 Nov. 2020 Market Study Report, LLC.)</a:t>
            </a:r>
            <a:endParaRPr>
              <a:solidFill>
                <a:schemeClr val="dk1"/>
              </a:solidFill>
              <a:latin typeface="Roboto Slab"/>
              <a:ea typeface="Roboto Slab"/>
              <a:cs typeface="Roboto Slab"/>
              <a:sym typeface="Roboto Slab"/>
            </a:endParaRPr>
          </a:p>
        </p:txBody>
      </p:sp>
      <p:sp>
        <p:nvSpPr>
          <p:cNvPr id="174" name="Google Shape;17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Values</a:t>
            </a:r>
            <a:endParaRPr/>
          </a:p>
        </p:txBody>
      </p:sp>
      <p:cxnSp>
        <p:nvCxnSpPr>
          <p:cNvPr id="175" name="Google Shape;175;p29"/>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pic>
        <p:nvPicPr>
          <p:cNvPr id="176" name="Google Shape;176;p29"/>
          <p:cNvPicPr preferRelativeResize="0"/>
          <p:nvPr/>
        </p:nvPicPr>
        <p:blipFill>
          <a:blip r:embed="rId3">
            <a:alphaModFix/>
          </a:blip>
          <a:stretch>
            <a:fillRect/>
          </a:stretch>
        </p:blipFill>
        <p:spPr>
          <a:xfrm>
            <a:off x="5950250" y="1958563"/>
            <a:ext cx="2888952" cy="21667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body" idx="1"/>
          </p:nvPr>
        </p:nvSpPr>
        <p:spPr>
          <a:xfrm>
            <a:off x="5375875" y="1946325"/>
            <a:ext cx="3530400" cy="6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50" b="1">
                <a:solidFill>
                  <a:srgbClr val="FFFFFF"/>
                </a:solidFill>
                <a:latin typeface="Dancing Script"/>
                <a:ea typeface="Dancing Script"/>
                <a:cs typeface="Dancing Script"/>
                <a:sym typeface="Dancing Script"/>
              </a:rPr>
              <a:t>Your Personal Trainer 24/7</a:t>
            </a:r>
            <a:endParaRPr sz="2450" b="1">
              <a:solidFill>
                <a:srgbClr val="FFFFFF"/>
              </a:solidFill>
              <a:latin typeface="Dancing Script"/>
              <a:ea typeface="Dancing Script"/>
              <a:cs typeface="Dancing Script"/>
              <a:sym typeface="Dancing Script"/>
            </a:endParaRPr>
          </a:p>
          <a:p>
            <a:pPr marL="0" lvl="0" indent="0" algn="l" rtl="0">
              <a:spcBef>
                <a:spcPts val="0"/>
              </a:spcBef>
              <a:spcAft>
                <a:spcPts val="0"/>
              </a:spcAft>
              <a:buNone/>
            </a:pPr>
            <a:endParaRPr sz="1250">
              <a:solidFill>
                <a:srgbClr val="FFFFFF"/>
              </a:solidFill>
              <a:latin typeface="Arial"/>
              <a:ea typeface="Arial"/>
              <a:cs typeface="Arial"/>
              <a:sym typeface="Arial"/>
            </a:endParaRPr>
          </a:p>
          <a:p>
            <a:pPr marL="0" lvl="0" indent="0" algn="l" rtl="0">
              <a:spcBef>
                <a:spcPts val="0"/>
              </a:spcBef>
              <a:spcAft>
                <a:spcPts val="0"/>
              </a:spcAft>
              <a:buNone/>
            </a:pPr>
            <a:endParaRPr sz="1100">
              <a:solidFill>
                <a:srgbClr val="FFFFFF"/>
              </a:solidFill>
              <a:latin typeface="Arial"/>
              <a:ea typeface="Arial"/>
              <a:cs typeface="Arial"/>
              <a:sym typeface="Arial"/>
            </a:endParaRPr>
          </a:p>
          <a:p>
            <a:pPr marL="0" lvl="0" indent="0" algn="l" rtl="0">
              <a:spcBef>
                <a:spcPts val="0"/>
              </a:spcBef>
              <a:spcAft>
                <a:spcPts val="1600"/>
              </a:spcAft>
              <a:buNone/>
            </a:pPr>
            <a:endParaRPr sz="1300"/>
          </a:p>
        </p:txBody>
      </p:sp>
      <p:pic>
        <p:nvPicPr>
          <p:cNvPr id="182" name="Google Shape;182;p30"/>
          <p:cNvPicPr preferRelativeResize="0"/>
          <p:nvPr/>
        </p:nvPicPr>
        <p:blipFill rotWithShape="1">
          <a:blip r:embed="rId3">
            <a:alphaModFix/>
          </a:blip>
          <a:srcRect l="1588" t="22237" r="10134" b="39074"/>
          <a:stretch/>
        </p:blipFill>
        <p:spPr>
          <a:xfrm>
            <a:off x="12" y="136475"/>
            <a:ext cx="5287926" cy="2317251"/>
          </a:xfrm>
          <a:prstGeom prst="rect">
            <a:avLst/>
          </a:prstGeom>
          <a:noFill/>
          <a:ln>
            <a:noFill/>
          </a:ln>
        </p:spPr>
      </p:pic>
      <p:sp>
        <p:nvSpPr>
          <p:cNvPr id="183" name="Google Shape;183;p30"/>
          <p:cNvSpPr txBox="1"/>
          <p:nvPr/>
        </p:nvSpPr>
        <p:spPr>
          <a:xfrm>
            <a:off x="253125" y="3236200"/>
            <a:ext cx="4781700" cy="109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i="1">
                <a:solidFill>
                  <a:srgbClr val="FFFFFF"/>
                </a:solidFill>
                <a:latin typeface="Comic Sans MS"/>
                <a:ea typeface="Comic Sans MS"/>
                <a:cs typeface="Comic Sans MS"/>
                <a:sym typeface="Comic Sans MS"/>
              </a:rPr>
              <a:t>Allow users to work out anytime and anywhere, with personalized counting and timing for exercises, and feedback for form correctness. </a:t>
            </a:r>
            <a:endParaRPr sz="1600" i="1">
              <a:latin typeface="Comic Sans MS"/>
              <a:ea typeface="Comic Sans MS"/>
              <a:cs typeface="Comic Sans MS"/>
              <a:sym typeface="Comic Sans MS"/>
            </a:endParaRPr>
          </a:p>
        </p:txBody>
      </p:sp>
      <p:sp>
        <p:nvSpPr>
          <p:cNvPr id="184" name="Google Shape;184;p30"/>
          <p:cNvSpPr txBox="1"/>
          <p:nvPr/>
        </p:nvSpPr>
        <p:spPr>
          <a:xfrm>
            <a:off x="5585675" y="2952325"/>
            <a:ext cx="3354300" cy="148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FFFFFF"/>
                </a:solidFill>
                <a:latin typeface="Comic Sans MS"/>
                <a:ea typeface="Comic Sans MS"/>
                <a:cs typeface="Comic Sans MS"/>
                <a:sym typeface="Comic Sans MS"/>
              </a:rPr>
              <a:t>*Real time detection</a:t>
            </a:r>
            <a:endParaRPr b="1">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b="1">
                <a:solidFill>
                  <a:srgbClr val="FFFFFF"/>
                </a:solidFill>
                <a:latin typeface="Comic Sans MS"/>
                <a:ea typeface="Comic Sans MS"/>
                <a:cs typeface="Comic Sans MS"/>
                <a:sym typeface="Comic Sans MS"/>
              </a:rPr>
              <a:t>*Feedback for correctness of form</a:t>
            </a:r>
            <a:endParaRPr b="1">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b="1">
                <a:solidFill>
                  <a:srgbClr val="FFFFFF"/>
                </a:solidFill>
                <a:latin typeface="Comic Sans MS"/>
                <a:ea typeface="Comic Sans MS"/>
                <a:cs typeface="Comic Sans MS"/>
                <a:sym typeface="Comic Sans MS"/>
              </a:rPr>
              <a:t>*Timing</a:t>
            </a:r>
            <a:endParaRPr b="1">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r>
              <a:rPr lang="en" b="1">
                <a:solidFill>
                  <a:srgbClr val="FFFFFF"/>
                </a:solidFill>
                <a:latin typeface="Comic Sans MS"/>
                <a:ea typeface="Comic Sans MS"/>
                <a:cs typeface="Comic Sans MS"/>
                <a:sym typeface="Comic Sans MS"/>
              </a:rPr>
              <a:t>*Counting</a:t>
            </a:r>
            <a:endParaRPr b="1">
              <a:solidFill>
                <a:srgbClr val="FFFFFF"/>
              </a:solidFill>
              <a:latin typeface="Comic Sans MS"/>
              <a:ea typeface="Comic Sans MS"/>
              <a:cs typeface="Comic Sans MS"/>
              <a:sym typeface="Comic Sans MS"/>
            </a:endParaRPr>
          </a:p>
          <a:p>
            <a:pPr marL="0" lvl="0" indent="0" algn="l" rtl="0">
              <a:lnSpc>
                <a:spcPct val="115000"/>
              </a:lnSpc>
              <a:spcBef>
                <a:spcPts val="0"/>
              </a:spcBef>
              <a:spcAft>
                <a:spcPts val="0"/>
              </a:spcAft>
              <a:buNone/>
            </a:pPr>
            <a:endParaRPr>
              <a:solidFill>
                <a:schemeClr val="dk1"/>
              </a:solidFill>
              <a:latin typeface="Comic Sans MS"/>
              <a:ea typeface="Comic Sans MS"/>
              <a:cs typeface="Comic Sans MS"/>
              <a:sym typeface="Comic Sans MS"/>
            </a:endParaRPr>
          </a:p>
          <a:p>
            <a:pPr marL="0" lvl="0" indent="0" algn="ctr" rtl="0">
              <a:lnSpc>
                <a:spcPct val="115000"/>
              </a:lnSpc>
              <a:spcBef>
                <a:spcPts val="0"/>
              </a:spcBef>
              <a:spcAft>
                <a:spcPts val="0"/>
              </a:spcAft>
              <a:buNone/>
            </a:pPr>
            <a:endParaRPr>
              <a:solidFill>
                <a:schemeClr val="dk1"/>
              </a:solidFill>
              <a:latin typeface="Comic Sans MS"/>
              <a:ea typeface="Comic Sans MS"/>
              <a:cs typeface="Comic Sans MS"/>
              <a:sym typeface="Comic Sans MS"/>
            </a:endParaRPr>
          </a:p>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185" name="Google Shape;185;p30"/>
          <p:cNvSpPr/>
          <p:nvPr/>
        </p:nvSpPr>
        <p:spPr>
          <a:xfrm>
            <a:off x="253125" y="3213175"/>
            <a:ext cx="4603500" cy="859500"/>
          </a:xfrm>
          <a:prstGeom prst="snip2DiagRect">
            <a:avLst>
              <a:gd name="adj1" fmla="val 0"/>
              <a:gd name="adj2" fmla="val 16667"/>
            </a:avLst>
          </a:prstGeom>
          <a:solidFill>
            <a:srgbClr val="FFFFFF">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p:nvPr/>
        </p:nvSpPr>
        <p:spPr>
          <a:xfrm>
            <a:off x="3076312" y="1770825"/>
            <a:ext cx="2181900" cy="9462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p:nvPr/>
        </p:nvSpPr>
        <p:spPr>
          <a:xfrm>
            <a:off x="3027975" y="1743825"/>
            <a:ext cx="23085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Action detection models</a:t>
            </a:r>
            <a:endParaRPr b="1">
              <a:solidFill>
                <a:schemeClr val="dk1"/>
              </a:solidFill>
              <a:latin typeface="Exo 2"/>
              <a:ea typeface="Exo 2"/>
              <a:cs typeface="Exo 2"/>
              <a:sym typeface="Exo 2"/>
            </a:endParaRPr>
          </a:p>
        </p:txBody>
      </p:sp>
      <p:sp>
        <p:nvSpPr>
          <p:cNvPr id="192" name="Google Shape;192;p31"/>
          <p:cNvSpPr txBox="1"/>
          <p:nvPr/>
        </p:nvSpPr>
        <p:spPr>
          <a:xfrm>
            <a:off x="3280138" y="2136525"/>
            <a:ext cx="17259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Training and testing with sklearn MLP models</a:t>
            </a:r>
            <a:endParaRPr sz="1000">
              <a:solidFill>
                <a:schemeClr val="dk1"/>
              </a:solidFill>
              <a:latin typeface="Roboto Condensed Light"/>
              <a:ea typeface="Roboto Condensed Light"/>
              <a:cs typeface="Roboto Condensed Light"/>
              <a:sym typeface="Roboto Condensed Light"/>
            </a:endParaRPr>
          </a:p>
        </p:txBody>
      </p:sp>
      <p:sp>
        <p:nvSpPr>
          <p:cNvPr id="193" name="Google Shape;193;p31"/>
          <p:cNvSpPr/>
          <p:nvPr/>
        </p:nvSpPr>
        <p:spPr>
          <a:xfrm>
            <a:off x="2813500" y="3276475"/>
            <a:ext cx="2374800" cy="9462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txBox="1"/>
          <p:nvPr/>
        </p:nvSpPr>
        <p:spPr>
          <a:xfrm>
            <a:off x="2747800" y="3276475"/>
            <a:ext cx="25062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Counting detection model</a:t>
            </a:r>
            <a:endParaRPr b="1">
              <a:solidFill>
                <a:schemeClr val="dk1"/>
              </a:solidFill>
              <a:latin typeface="Exo 2"/>
              <a:ea typeface="Exo 2"/>
              <a:cs typeface="Exo 2"/>
              <a:sym typeface="Exo 2"/>
            </a:endParaRPr>
          </a:p>
        </p:txBody>
      </p:sp>
      <p:sp>
        <p:nvSpPr>
          <p:cNvPr id="195" name="Google Shape;195;p31"/>
          <p:cNvSpPr txBox="1"/>
          <p:nvPr/>
        </p:nvSpPr>
        <p:spPr>
          <a:xfrm>
            <a:off x="2951600" y="3572900"/>
            <a:ext cx="218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Seperating and counting each action with CNN model (with optical flow algorithm)</a:t>
            </a:r>
            <a:endParaRPr sz="1000">
              <a:solidFill>
                <a:schemeClr val="dk1"/>
              </a:solidFill>
              <a:latin typeface="Roboto Condensed Light"/>
              <a:ea typeface="Roboto Condensed Light"/>
              <a:cs typeface="Roboto Condensed Light"/>
              <a:sym typeface="Roboto Condensed Light"/>
            </a:endParaRPr>
          </a:p>
        </p:txBody>
      </p:sp>
      <p:sp>
        <p:nvSpPr>
          <p:cNvPr id="196" name="Google Shape;196;p31"/>
          <p:cNvSpPr txBox="1">
            <a:spLocks noGrp="1"/>
          </p:cNvSpPr>
          <p:nvPr>
            <p:ph type="ctrTitle"/>
          </p:nvPr>
        </p:nvSpPr>
        <p:spPr>
          <a:xfrm>
            <a:off x="1964850" y="352850"/>
            <a:ext cx="52143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 architectures</a:t>
            </a:r>
            <a:endParaRPr/>
          </a:p>
        </p:txBody>
      </p:sp>
      <p:sp>
        <p:nvSpPr>
          <p:cNvPr id="197" name="Google Shape;197;p31"/>
          <p:cNvSpPr/>
          <p:nvPr/>
        </p:nvSpPr>
        <p:spPr>
          <a:xfrm>
            <a:off x="6082350" y="2717024"/>
            <a:ext cx="2710500" cy="7125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334025" y="2062575"/>
            <a:ext cx="1486200" cy="946200"/>
          </a:xfrm>
          <a:prstGeom prst="snip2DiagRect">
            <a:avLst>
              <a:gd name="adj1" fmla="val 0"/>
              <a:gd name="adj2" fmla="val 16667"/>
            </a:avLst>
          </a:prstGeom>
          <a:solidFill>
            <a:srgbClr val="FFFFFF">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31"/>
          <p:cNvCxnSpPr/>
          <p:nvPr/>
        </p:nvCxnSpPr>
        <p:spPr>
          <a:xfrm flipH="1">
            <a:off x="2018175" y="2219375"/>
            <a:ext cx="896700" cy="3894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00" name="Google Shape;200;p31"/>
          <p:cNvCxnSpPr/>
          <p:nvPr/>
        </p:nvCxnSpPr>
        <p:spPr>
          <a:xfrm>
            <a:off x="5371325" y="2361175"/>
            <a:ext cx="593700" cy="5799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1" name="Google Shape;201;p31"/>
          <p:cNvSpPr txBox="1"/>
          <p:nvPr/>
        </p:nvSpPr>
        <p:spPr>
          <a:xfrm>
            <a:off x="6322501" y="2941075"/>
            <a:ext cx="2230200" cy="335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Workouts detection</a:t>
            </a:r>
            <a:endParaRPr b="1">
              <a:solidFill>
                <a:schemeClr val="dk1"/>
              </a:solidFill>
              <a:latin typeface="Exo 2"/>
              <a:ea typeface="Exo 2"/>
              <a:cs typeface="Exo 2"/>
              <a:sym typeface="Exo 2"/>
            </a:endParaRPr>
          </a:p>
        </p:txBody>
      </p:sp>
      <p:sp>
        <p:nvSpPr>
          <p:cNvPr id="202" name="Google Shape;202;p31"/>
          <p:cNvSpPr txBox="1"/>
          <p:nvPr/>
        </p:nvSpPr>
        <p:spPr>
          <a:xfrm>
            <a:off x="374579" y="203556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dk1"/>
                </a:solidFill>
                <a:latin typeface="Exo 2"/>
                <a:ea typeface="Exo 2"/>
                <a:cs typeface="Exo 2"/>
                <a:sym typeface="Exo 2"/>
              </a:rPr>
              <a:t>OPEN POSE</a:t>
            </a:r>
            <a:endParaRPr b="1">
              <a:solidFill>
                <a:schemeClr val="dk1"/>
              </a:solidFill>
              <a:latin typeface="Exo 2"/>
              <a:ea typeface="Exo 2"/>
              <a:cs typeface="Exo 2"/>
              <a:sym typeface="Exo 2"/>
            </a:endParaRPr>
          </a:p>
        </p:txBody>
      </p:sp>
      <p:sp>
        <p:nvSpPr>
          <p:cNvPr id="203" name="Google Shape;203;p31"/>
          <p:cNvSpPr txBox="1"/>
          <p:nvPr/>
        </p:nvSpPr>
        <p:spPr>
          <a:xfrm>
            <a:off x="445679" y="2303775"/>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Pose Estimation </a:t>
            </a:r>
            <a:endParaRPr sz="100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Clr>
                <a:schemeClr val="dk1"/>
              </a:buClr>
              <a:buSzPts val="1100"/>
              <a:buFont typeface="Arial"/>
              <a:buNone/>
            </a:pPr>
            <a:r>
              <a:rPr lang="en" sz="1000">
                <a:solidFill>
                  <a:schemeClr val="dk1"/>
                </a:solidFill>
                <a:latin typeface="Roboto Condensed Light"/>
                <a:ea typeface="Roboto Condensed Light"/>
                <a:cs typeface="Roboto Condensed Light"/>
                <a:sym typeface="Roboto Condensed Light"/>
              </a:rPr>
              <a:t>( getting raw skeleton coordinates )</a:t>
            </a:r>
            <a:endParaRPr sz="1000">
              <a:solidFill>
                <a:schemeClr val="dk1"/>
              </a:solidFill>
              <a:latin typeface="Roboto Condensed Light"/>
              <a:ea typeface="Roboto Condensed Light"/>
              <a:cs typeface="Roboto Condensed Light"/>
              <a:sym typeface="Roboto Condensed Light"/>
            </a:endParaRPr>
          </a:p>
        </p:txBody>
      </p:sp>
      <p:sp>
        <p:nvSpPr>
          <p:cNvPr id="204" name="Google Shape;204;p31"/>
          <p:cNvSpPr txBox="1"/>
          <p:nvPr/>
        </p:nvSpPr>
        <p:spPr>
          <a:xfrm>
            <a:off x="1669475" y="1743825"/>
            <a:ext cx="1539600" cy="2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Processing skeleton feature</a:t>
            </a:r>
            <a:endParaRPr sz="900">
              <a:solidFill>
                <a:srgbClr val="FFFFFF"/>
              </a:solidFill>
              <a:latin typeface="Roboto Condensed Light"/>
              <a:ea typeface="Roboto Condensed Light"/>
              <a:cs typeface="Roboto Condensed Light"/>
              <a:sym typeface="Roboto Condensed Light"/>
            </a:endParaRPr>
          </a:p>
        </p:txBody>
      </p:sp>
      <p:cxnSp>
        <p:nvCxnSpPr>
          <p:cNvPr id="205" name="Google Shape;205;p31"/>
          <p:cNvCxnSpPr/>
          <p:nvPr/>
        </p:nvCxnSpPr>
        <p:spPr>
          <a:xfrm rot="10800000" flipH="1">
            <a:off x="5336675" y="3143600"/>
            <a:ext cx="663000" cy="6627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2"/>
          <p:cNvPicPr preferRelativeResize="0"/>
          <p:nvPr/>
        </p:nvPicPr>
        <p:blipFill rotWithShape="1">
          <a:blip r:embed="rId3">
            <a:alphaModFix amt="16000"/>
          </a:blip>
          <a:srcRect l="3106" t="13277" r="434"/>
          <a:stretch/>
        </p:blipFill>
        <p:spPr>
          <a:xfrm flipH="1">
            <a:off x="2" y="-10375"/>
            <a:ext cx="9143998" cy="5143501"/>
          </a:xfrm>
          <a:prstGeom prst="rect">
            <a:avLst/>
          </a:prstGeom>
          <a:noFill/>
          <a:ln>
            <a:noFill/>
          </a:ln>
        </p:spPr>
      </p:pic>
      <p:sp>
        <p:nvSpPr>
          <p:cNvPr id="211" name="Google Shape;211;p32"/>
          <p:cNvSpPr txBox="1">
            <a:spLocks noGrp="1"/>
          </p:cNvSpPr>
          <p:nvPr>
            <p:ph type="title" idx="2"/>
          </p:nvPr>
        </p:nvSpPr>
        <p:spPr>
          <a:xfrm flipH="1">
            <a:off x="274825" y="2954800"/>
            <a:ext cx="4455000" cy="117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500"/>
              <a:t>OpenPose</a:t>
            </a:r>
            <a:endParaRPr sz="6500"/>
          </a:p>
        </p:txBody>
      </p:sp>
      <p:pic>
        <p:nvPicPr>
          <p:cNvPr id="212" name="Google Shape;212;p32" descr="Openpose 18 keypoints... | Download Scientific Diagram"/>
          <p:cNvPicPr preferRelativeResize="0"/>
          <p:nvPr/>
        </p:nvPicPr>
        <p:blipFill>
          <a:blip r:embed="rId4">
            <a:alphaModFix/>
          </a:blip>
          <a:stretch>
            <a:fillRect/>
          </a:stretch>
        </p:blipFill>
        <p:spPr>
          <a:xfrm>
            <a:off x="6259675" y="816775"/>
            <a:ext cx="2576275" cy="3421825"/>
          </a:xfrm>
          <a:prstGeom prst="rect">
            <a:avLst/>
          </a:prstGeom>
          <a:noFill/>
          <a:ln>
            <a:noFill/>
          </a:ln>
        </p:spPr>
      </p:pic>
      <p:sp>
        <p:nvSpPr>
          <p:cNvPr id="213" name="Google Shape;213;p32"/>
          <p:cNvSpPr/>
          <p:nvPr/>
        </p:nvSpPr>
        <p:spPr>
          <a:xfrm>
            <a:off x="3969950" y="1169025"/>
            <a:ext cx="1718100" cy="1410000"/>
          </a:xfrm>
          <a:prstGeom prst="snip2DiagRect">
            <a:avLst>
              <a:gd name="adj1" fmla="val 0"/>
              <a:gd name="adj2" fmla="val 16667"/>
            </a:avLst>
          </a:prstGeom>
          <a:solidFill>
            <a:srgbClr val="FFFFFF">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 name="Google Shape;214;p32"/>
          <p:cNvPicPr preferRelativeResize="0"/>
          <p:nvPr/>
        </p:nvPicPr>
        <p:blipFill>
          <a:blip r:embed="rId5">
            <a:alphaModFix/>
          </a:blip>
          <a:stretch>
            <a:fillRect/>
          </a:stretch>
        </p:blipFill>
        <p:spPr>
          <a:xfrm>
            <a:off x="4129125" y="1169012"/>
            <a:ext cx="1507950" cy="1410025"/>
          </a:xfrm>
          <a:prstGeom prst="rect">
            <a:avLst/>
          </a:prstGeom>
          <a:noFill/>
          <a:ln>
            <a:noFill/>
          </a:ln>
        </p:spPr>
      </p:pic>
      <p:sp>
        <p:nvSpPr>
          <p:cNvPr id="215" name="Google Shape;215;p32"/>
          <p:cNvSpPr txBox="1">
            <a:spLocks noGrp="1"/>
          </p:cNvSpPr>
          <p:nvPr>
            <p:ph type="title" idx="2"/>
          </p:nvPr>
        </p:nvSpPr>
        <p:spPr>
          <a:xfrm flipH="1">
            <a:off x="552375" y="1649500"/>
            <a:ext cx="1719000" cy="13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pic>
        <p:nvPicPr>
          <p:cNvPr id="216" name="Google Shape;216;p32"/>
          <p:cNvPicPr preferRelativeResize="0"/>
          <p:nvPr/>
        </p:nvPicPr>
        <p:blipFill>
          <a:blip r:embed="rId6">
            <a:alphaModFix/>
          </a:blip>
          <a:stretch>
            <a:fillRect/>
          </a:stretch>
        </p:blipFill>
        <p:spPr>
          <a:xfrm>
            <a:off x="0" y="-425300"/>
            <a:ext cx="2489850" cy="248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body" idx="4294967295"/>
          </p:nvPr>
        </p:nvSpPr>
        <p:spPr>
          <a:xfrm>
            <a:off x="696775" y="1584175"/>
            <a:ext cx="5316600" cy="83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rgbClr val="FFFFFF"/>
                </a:solidFill>
                <a:latin typeface="Comic Sans MS"/>
                <a:ea typeface="Comic Sans MS"/>
                <a:cs typeface="Comic Sans MS"/>
                <a:sym typeface="Comic Sans MS"/>
              </a:rPr>
              <a:t>The first real-time multi-person system to jointly detect human body, hand, facial, and foot keypoints (in total 135 keypoints) on single images.</a:t>
            </a:r>
            <a:endParaRPr sz="1400">
              <a:solidFill>
                <a:srgbClr val="FFFFFF"/>
              </a:solidFill>
              <a:latin typeface="Comic Sans MS"/>
              <a:ea typeface="Comic Sans MS"/>
              <a:cs typeface="Comic Sans MS"/>
              <a:sym typeface="Comic Sans MS"/>
            </a:endParaRPr>
          </a:p>
        </p:txBody>
      </p:sp>
      <p:sp>
        <p:nvSpPr>
          <p:cNvPr id="222" name="Google Shape;222;p33"/>
          <p:cNvSpPr txBox="1">
            <a:spLocks noGrp="1"/>
          </p:cNvSpPr>
          <p:nvPr>
            <p:ph type="ctrTitle" idx="4294967295"/>
          </p:nvPr>
        </p:nvSpPr>
        <p:spPr>
          <a:xfrm>
            <a:off x="6234350" y="265775"/>
            <a:ext cx="2285400" cy="742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Openpose</a:t>
            </a:r>
            <a:endParaRPr/>
          </a:p>
        </p:txBody>
      </p:sp>
      <p:sp>
        <p:nvSpPr>
          <p:cNvPr id="223" name="Google Shape;223;p33"/>
          <p:cNvSpPr/>
          <p:nvPr/>
        </p:nvSpPr>
        <p:spPr>
          <a:xfrm>
            <a:off x="635950" y="1468600"/>
            <a:ext cx="5260500" cy="1131000"/>
          </a:xfrm>
          <a:prstGeom prst="snip2DiagRect">
            <a:avLst>
              <a:gd name="adj1" fmla="val 0"/>
              <a:gd name="adj2" fmla="val 16667"/>
            </a:avLst>
          </a:prstGeom>
          <a:solidFill>
            <a:srgbClr val="FFFFFF">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 name="Google Shape;224;p33" descr="A 2020 Guide for Installing OpenPose | by Erica Zheng | Medium"/>
          <p:cNvPicPr preferRelativeResize="0"/>
          <p:nvPr/>
        </p:nvPicPr>
        <p:blipFill>
          <a:blip r:embed="rId3">
            <a:alphaModFix/>
          </a:blip>
          <a:stretch>
            <a:fillRect/>
          </a:stretch>
        </p:blipFill>
        <p:spPr>
          <a:xfrm>
            <a:off x="4481825" y="2666625"/>
            <a:ext cx="3811654" cy="2232422"/>
          </a:xfrm>
          <a:prstGeom prst="rect">
            <a:avLst/>
          </a:prstGeom>
          <a:noFill/>
          <a:ln>
            <a:noFill/>
          </a:ln>
        </p:spPr>
      </p:pic>
      <p:pic>
        <p:nvPicPr>
          <p:cNvPr id="225" name="Google Shape;225;p33" descr="Openpose 人體姿態辨識. 論文名稱：OpenPose: Realtime Multi-Person 2D… | by WKWang |  Taiwan AI Academy | Medium"/>
          <p:cNvPicPr preferRelativeResize="0"/>
          <p:nvPr/>
        </p:nvPicPr>
        <p:blipFill rotWithShape="1">
          <a:blip r:embed="rId4">
            <a:alphaModFix/>
          </a:blip>
          <a:srcRect l="2178" t="2582" r="2283" b="40786"/>
          <a:stretch/>
        </p:blipFill>
        <p:spPr>
          <a:xfrm>
            <a:off x="403675" y="2899325"/>
            <a:ext cx="4078151" cy="160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4" descr="Image for post"/>
          <p:cNvPicPr preferRelativeResize="0"/>
          <p:nvPr/>
        </p:nvPicPr>
        <p:blipFill>
          <a:blip r:embed="rId3">
            <a:alphaModFix/>
          </a:blip>
          <a:stretch>
            <a:fillRect/>
          </a:stretch>
        </p:blipFill>
        <p:spPr>
          <a:xfrm>
            <a:off x="2205963" y="147075"/>
            <a:ext cx="4732063" cy="2065650"/>
          </a:xfrm>
          <a:prstGeom prst="rect">
            <a:avLst/>
          </a:prstGeom>
          <a:noFill/>
          <a:ln>
            <a:noFill/>
          </a:ln>
        </p:spPr>
      </p:pic>
      <p:sp>
        <p:nvSpPr>
          <p:cNvPr id="231" name="Google Shape;231;p34"/>
          <p:cNvSpPr txBox="1">
            <a:spLocks noGrp="1"/>
          </p:cNvSpPr>
          <p:nvPr>
            <p:ph type="ctrTitle" idx="2"/>
          </p:nvPr>
        </p:nvSpPr>
        <p:spPr>
          <a:xfrm>
            <a:off x="412885" y="36169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“Two-branch multi-stage” CNN</a:t>
            </a:r>
            <a:endParaRPr>
              <a:latin typeface="Comic Sans MS"/>
              <a:ea typeface="Comic Sans MS"/>
              <a:cs typeface="Comic Sans MS"/>
              <a:sym typeface="Comic Sans MS"/>
            </a:endParaRPr>
          </a:p>
        </p:txBody>
      </p:sp>
      <p:sp>
        <p:nvSpPr>
          <p:cNvPr id="232" name="Google Shape;232;p34"/>
          <p:cNvSpPr txBox="1">
            <a:spLocks noGrp="1"/>
          </p:cNvSpPr>
          <p:nvPr>
            <p:ph type="ctrTitle" idx="3"/>
          </p:nvPr>
        </p:nvSpPr>
        <p:spPr>
          <a:xfrm>
            <a:off x="309810" y="2453561"/>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Confidence Maps</a:t>
            </a:r>
            <a:endParaRPr>
              <a:latin typeface="Comic Sans MS"/>
              <a:ea typeface="Comic Sans MS"/>
              <a:cs typeface="Comic Sans MS"/>
              <a:sym typeface="Comic Sans MS"/>
            </a:endParaRPr>
          </a:p>
        </p:txBody>
      </p:sp>
      <p:sp>
        <p:nvSpPr>
          <p:cNvPr id="233" name="Google Shape;233;p34"/>
          <p:cNvSpPr txBox="1">
            <a:spLocks noGrp="1"/>
          </p:cNvSpPr>
          <p:nvPr>
            <p:ph type="ctrTitle" idx="7"/>
          </p:nvPr>
        </p:nvSpPr>
        <p:spPr>
          <a:xfrm>
            <a:off x="4095847" y="2453561"/>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latin typeface="Comic Sans MS"/>
                <a:ea typeface="Comic Sans MS"/>
                <a:cs typeface="Comic Sans MS"/>
                <a:sym typeface="Comic Sans MS"/>
              </a:rPr>
              <a:t>Affinity Fields</a:t>
            </a:r>
            <a:endParaRPr>
              <a:latin typeface="Comic Sans MS"/>
              <a:ea typeface="Comic Sans MS"/>
              <a:cs typeface="Comic Sans MS"/>
              <a:sym typeface="Comic Sans MS"/>
            </a:endParaRPr>
          </a:p>
        </p:txBody>
      </p:sp>
      <p:sp>
        <p:nvSpPr>
          <p:cNvPr id="234" name="Google Shape;234;p34"/>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pic>
        <p:nvPicPr>
          <p:cNvPr id="235" name="Google Shape;235;p34" descr="Image for post"/>
          <p:cNvPicPr preferRelativeResize="0"/>
          <p:nvPr/>
        </p:nvPicPr>
        <p:blipFill>
          <a:blip r:embed="rId4">
            <a:alphaModFix/>
          </a:blip>
          <a:stretch>
            <a:fillRect/>
          </a:stretch>
        </p:blipFill>
        <p:spPr>
          <a:xfrm>
            <a:off x="760375" y="3049750"/>
            <a:ext cx="2054973" cy="1818275"/>
          </a:xfrm>
          <a:prstGeom prst="rect">
            <a:avLst/>
          </a:prstGeom>
          <a:noFill/>
          <a:ln>
            <a:noFill/>
          </a:ln>
        </p:spPr>
      </p:pic>
      <p:pic>
        <p:nvPicPr>
          <p:cNvPr id="236" name="Google Shape;236;p34" descr="16 Human Body Measurement System Using Open Cv - Body Measurement Info"/>
          <p:cNvPicPr preferRelativeResize="0"/>
          <p:nvPr/>
        </p:nvPicPr>
        <p:blipFill>
          <a:blip r:embed="rId5">
            <a:alphaModFix/>
          </a:blip>
          <a:stretch>
            <a:fillRect/>
          </a:stretch>
        </p:blipFill>
        <p:spPr>
          <a:xfrm>
            <a:off x="4746525" y="3049750"/>
            <a:ext cx="4286250" cy="1818275"/>
          </a:xfrm>
          <a:prstGeom prst="rect">
            <a:avLst/>
          </a:prstGeom>
          <a:noFill/>
          <a:ln>
            <a:noFill/>
          </a:ln>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48126A"/>
      </a:lt1>
      <a:dk2>
        <a:srgbClr val="FF8CFF"/>
      </a:dk2>
      <a:lt2>
        <a:srgbClr val="6769FF"/>
      </a:lt2>
      <a:accent1>
        <a:srgbClr val="000044"/>
      </a:accent1>
      <a:accent2>
        <a:srgbClr val="48126A"/>
      </a:accent2>
      <a:accent3>
        <a:srgbClr val="8F258F"/>
      </a:accent3>
      <a:accent4>
        <a:srgbClr val="FF8CFF"/>
      </a:accent4>
      <a:accent5>
        <a:srgbClr val="784CCF"/>
      </a:accent5>
      <a:accent6>
        <a:srgbClr val="676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1977</Words>
  <Application>Microsoft Macintosh PowerPoint</Application>
  <PresentationFormat>On-screen Show (16:9)</PresentationFormat>
  <Paragraphs>253</Paragraphs>
  <Slides>28</Slides>
  <Notes>28</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Exo 2</vt:lpstr>
      <vt:lpstr>Fira Sans Extra Condensed Medium</vt:lpstr>
      <vt:lpstr>Squada One</vt:lpstr>
      <vt:lpstr>Roboto Condensed Light</vt:lpstr>
      <vt:lpstr>Dancing Script Regular</vt:lpstr>
      <vt:lpstr>Dancing Script</vt:lpstr>
      <vt:lpstr>Arial</vt:lpstr>
      <vt:lpstr>Roboto Condensed</vt:lpstr>
      <vt:lpstr>Roboto</vt:lpstr>
      <vt:lpstr>Comic Sans MS</vt:lpstr>
      <vt:lpstr>Roboto Slab</vt:lpstr>
      <vt:lpstr>Tech Newsletter by Slidesgo</vt:lpstr>
      <vt:lpstr>PowerPoint Presentation</vt:lpstr>
      <vt:lpstr>AGENDA</vt:lpstr>
      <vt:lpstr>Business Values</vt:lpstr>
      <vt:lpstr>Business Values</vt:lpstr>
      <vt:lpstr>PowerPoint Presentation</vt:lpstr>
      <vt:lpstr>Model architectures</vt:lpstr>
      <vt:lpstr>OpenPose</vt:lpstr>
      <vt:lpstr>Openpose</vt:lpstr>
      <vt:lpstr>“Two-branch multi-stage” CNN</vt:lpstr>
      <vt:lpstr>Action Recognition Models</vt:lpstr>
      <vt:lpstr>Data   (Action Recognition Models)</vt:lpstr>
      <vt:lpstr>PowerPoint Presentation</vt:lpstr>
      <vt:lpstr>Action Recognition Models Accuracy</vt:lpstr>
      <vt:lpstr>Action Recognition Demo: Squat</vt:lpstr>
      <vt:lpstr>Action Recognition Demo: Plank</vt:lpstr>
      <vt:lpstr>Counting Recognition Model</vt:lpstr>
      <vt:lpstr>PowerPoint Presentation</vt:lpstr>
      <vt:lpstr>PowerPoint Presentation</vt:lpstr>
      <vt:lpstr>Deployment</vt:lpstr>
      <vt:lpstr>Deployment</vt:lpstr>
      <vt:lpstr>Demo</vt:lpstr>
      <vt:lpstr>Deployment Demo: Squat</vt:lpstr>
      <vt:lpstr>Deployment Demo: Plank</vt:lpstr>
      <vt:lpstr>Challenges &amp; Further Improvement</vt:lpstr>
      <vt:lpstr>PowerPoint Presentation</vt:lpstr>
      <vt:lpstr>PowerPoint Presentation</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Ho Wai Lam</cp:lastModifiedBy>
  <cp:revision>1</cp:revision>
  <dcterms:modified xsi:type="dcterms:W3CDTF">2021-01-13T07:44:56Z</dcterms:modified>
</cp:coreProperties>
</file>